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72" r:id="rId3"/>
    <p:sldMasterId id="2147483680" r:id="rId4"/>
    <p:sldMasterId id="2147483660" r:id="rId5"/>
    <p:sldMasterId id="2147483664" r:id="rId6"/>
    <p:sldMasterId id="2147483676" r:id="rId7"/>
    <p:sldMasterId id="2147483668" r:id="rId8"/>
    <p:sldMasterId id="2147483685" r:id="rId9"/>
  </p:sldMasterIdLst>
  <p:notesMasterIdLst>
    <p:notesMasterId r:id="rId80"/>
  </p:notesMasterIdLst>
  <p:handoutMasterIdLst>
    <p:handoutMasterId r:id="rId81"/>
  </p:handoutMasterIdLst>
  <p:sldIdLst>
    <p:sldId id="256" r:id="rId10"/>
    <p:sldId id="264" r:id="rId11"/>
    <p:sldId id="265" r:id="rId12"/>
    <p:sldId id="260" r:id="rId13"/>
    <p:sldId id="262" r:id="rId14"/>
    <p:sldId id="258" r:id="rId15"/>
    <p:sldId id="292" r:id="rId16"/>
    <p:sldId id="293" r:id="rId17"/>
    <p:sldId id="295" r:id="rId18"/>
    <p:sldId id="298" r:id="rId19"/>
    <p:sldId id="299" r:id="rId20"/>
    <p:sldId id="296" r:id="rId21"/>
    <p:sldId id="297" r:id="rId22"/>
    <p:sldId id="268" r:id="rId23"/>
    <p:sldId id="272" r:id="rId24"/>
    <p:sldId id="302" r:id="rId25"/>
    <p:sldId id="273" r:id="rId26"/>
    <p:sldId id="303" r:id="rId27"/>
    <p:sldId id="304" r:id="rId28"/>
    <p:sldId id="305" r:id="rId29"/>
    <p:sldId id="270" r:id="rId30"/>
    <p:sldId id="286" r:id="rId31"/>
    <p:sldId id="306" r:id="rId32"/>
    <p:sldId id="307" r:id="rId33"/>
    <p:sldId id="287" r:id="rId34"/>
    <p:sldId id="308" r:id="rId35"/>
    <p:sldId id="309" r:id="rId36"/>
    <p:sldId id="269" r:id="rId37"/>
    <p:sldId id="351" r:id="rId38"/>
    <p:sldId id="311" r:id="rId39"/>
    <p:sldId id="327" r:id="rId40"/>
    <p:sldId id="337" r:id="rId41"/>
    <p:sldId id="353" r:id="rId42"/>
    <p:sldId id="338" r:id="rId43"/>
    <p:sldId id="339" r:id="rId44"/>
    <p:sldId id="340" r:id="rId45"/>
    <p:sldId id="354" r:id="rId46"/>
    <p:sldId id="342" r:id="rId47"/>
    <p:sldId id="343" r:id="rId48"/>
    <p:sldId id="344" r:id="rId49"/>
    <p:sldId id="345" r:id="rId50"/>
    <p:sldId id="355" r:id="rId51"/>
    <p:sldId id="346" r:id="rId52"/>
    <p:sldId id="347" r:id="rId53"/>
    <p:sldId id="348" r:id="rId54"/>
    <p:sldId id="349" r:id="rId55"/>
    <p:sldId id="275" r:id="rId56"/>
    <p:sldId id="324" r:id="rId57"/>
    <p:sldId id="317" r:id="rId58"/>
    <p:sldId id="318" r:id="rId59"/>
    <p:sldId id="319" r:id="rId60"/>
    <p:sldId id="320" r:id="rId61"/>
    <p:sldId id="321" r:id="rId62"/>
    <p:sldId id="322" r:id="rId63"/>
    <p:sldId id="323" r:id="rId64"/>
    <p:sldId id="325" r:id="rId65"/>
    <p:sldId id="326" r:id="rId66"/>
    <p:sldId id="328" r:id="rId67"/>
    <p:sldId id="276" r:id="rId68"/>
    <p:sldId id="277" r:id="rId69"/>
    <p:sldId id="257" r:id="rId70"/>
    <p:sldId id="283" r:id="rId71"/>
    <p:sldId id="280" r:id="rId72"/>
    <p:sldId id="422" r:id="rId73"/>
    <p:sldId id="421" r:id="rId74"/>
    <p:sldId id="352" r:id="rId75"/>
    <p:sldId id="285" r:id="rId76"/>
    <p:sldId id="409" r:id="rId77"/>
    <p:sldId id="274" r:id="rId78"/>
    <p:sldId id="420" r:id="rId79"/>
  </p:sldIdLst>
  <p:sldSz cx="9144000" cy="6858000" type="screen4x3"/>
  <p:notesSz cx="7315200" cy="96012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7"/>
    <a:srgbClr val="818287"/>
    <a:srgbClr val="00817C"/>
    <a:srgbClr val="A1A2A5"/>
    <a:srgbClr val="6E8478"/>
    <a:srgbClr val="210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718" autoAdjust="0"/>
  </p:normalViewPr>
  <p:slideViewPr>
    <p:cSldViewPr>
      <p:cViewPr varScale="1">
        <p:scale>
          <a:sx n="119" d="100"/>
          <a:sy n="119" d="100"/>
        </p:scale>
        <p:origin x="13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32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ags" Target="tags/tag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Line 7"/>
          <p:cNvSpPr>
            <a:spLocks noChangeShapeType="1"/>
          </p:cNvSpPr>
          <p:nvPr/>
        </p:nvSpPr>
        <p:spPr bwMode="auto">
          <a:xfrm>
            <a:off x="479498" y="634286"/>
            <a:ext cx="6279654" cy="0"/>
          </a:xfrm>
          <a:prstGeom prst="line">
            <a:avLst/>
          </a:prstGeom>
          <a:noFill/>
          <a:ln w="9525">
            <a:solidFill>
              <a:schemeClr val="tx1"/>
            </a:solidFill>
            <a:round/>
            <a:headEnd/>
            <a:tailEnd/>
          </a:ln>
          <a:effectLst/>
        </p:spPr>
        <p:txBody>
          <a:bodyPr lIns="89092" tIns="44546" rIns="89092" bIns="44546"/>
          <a:lstStyle/>
          <a:p>
            <a:pPr>
              <a:defRPr/>
            </a:pPr>
            <a:endParaRPr lang="en-US" u="none" dirty="0">
              <a:cs typeface="+mn-cs"/>
            </a:endParaRPr>
          </a:p>
        </p:txBody>
      </p:sp>
      <p:grpSp>
        <p:nvGrpSpPr>
          <p:cNvPr id="7" name="Group 8"/>
          <p:cNvGrpSpPr>
            <a:grpSpLocks/>
          </p:cNvGrpSpPr>
          <p:nvPr/>
        </p:nvGrpSpPr>
        <p:grpSpPr bwMode="auto">
          <a:xfrm>
            <a:off x="498614" y="8995412"/>
            <a:ext cx="6394351" cy="337317"/>
            <a:chOff x="348" y="5472"/>
            <a:chExt cx="3763" cy="199"/>
          </a:xfrm>
        </p:grpSpPr>
        <p:sp>
          <p:nvSpPr>
            <p:cNvPr id="8" name="Rectangle 10"/>
            <p:cNvSpPr>
              <a:spLocks noChangeArrowheads="1"/>
            </p:cNvSpPr>
            <p:nvPr/>
          </p:nvSpPr>
          <p:spPr bwMode="auto">
            <a:xfrm>
              <a:off x="2386" y="5472"/>
              <a:ext cx="1725" cy="199"/>
            </a:xfrm>
            <a:prstGeom prst="rect">
              <a:avLst/>
            </a:prstGeom>
            <a:noFill/>
            <a:ln w="9525">
              <a:noFill/>
              <a:miter lim="800000"/>
              <a:headEnd/>
              <a:tailEnd/>
            </a:ln>
          </p:spPr>
          <p:txBody>
            <a:bodyPr lIns="102413" tIns="51206" rIns="102413" bIns="51206" anchor="b"/>
            <a:lstStyle/>
            <a:p>
              <a:pPr algn="r" defTabSz="996500"/>
              <a:r>
                <a:rPr lang="en-US" sz="700" dirty="0">
                  <a:solidFill>
                    <a:srgbClr val="003F77"/>
                  </a:solidFill>
                  <a:latin typeface="Arial Black" pitchFamily="34" charset="0"/>
                </a:rPr>
                <a:t>DATE – Page </a:t>
              </a:r>
              <a:fld id="{B5D580FF-50F0-409B-871C-C9AF8E137115}" type="slidenum">
                <a:rPr lang="en-US" sz="700">
                  <a:solidFill>
                    <a:srgbClr val="003F77"/>
                  </a:solidFill>
                  <a:latin typeface="Arial Black" pitchFamily="34" charset="0"/>
                </a:rPr>
                <a:pPr algn="r" defTabSz="996500"/>
                <a:t>‹#›</a:t>
              </a:fld>
              <a:endParaRPr lang="en-US" sz="700" dirty="0">
                <a:solidFill>
                  <a:srgbClr val="003F77"/>
                </a:solidFill>
                <a:latin typeface="Arial Black" pitchFamily="34" charset="0"/>
              </a:endParaRPr>
            </a:p>
          </p:txBody>
        </p:sp>
        <p:sp>
          <p:nvSpPr>
            <p:cNvPr id="9" name="Line 11"/>
            <p:cNvSpPr>
              <a:spLocks noChangeShapeType="1"/>
            </p:cNvSpPr>
            <p:nvPr/>
          </p:nvSpPr>
          <p:spPr bwMode="auto">
            <a:xfrm>
              <a:off x="348" y="5472"/>
              <a:ext cx="3698" cy="0"/>
            </a:xfrm>
            <a:prstGeom prst="line">
              <a:avLst/>
            </a:prstGeom>
            <a:noFill/>
            <a:ln w="9525">
              <a:solidFill>
                <a:schemeClr val="tx1"/>
              </a:solidFill>
              <a:round/>
              <a:headEnd/>
              <a:tailEnd/>
            </a:ln>
            <a:effectLst/>
          </p:spPr>
          <p:txBody>
            <a:bodyPr/>
            <a:lstStyle/>
            <a:p>
              <a:pPr>
                <a:defRPr/>
              </a:pPr>
              <a:endParaRPr lang="en-US" u="none" dirty="0">
                <a:cs typeface="+mn-cs"/>
              </a:endParaRPr>
            </a:p>
          </p:txBody>
        </p:sp>
      </p:grpSp>
      <p:sp>
        <p:nvSpPr>
          <p:cNvPr id="10" name="Rectangle 6"/>
          <p:cNvSpPr>
            <a:spLocks noGrp="1" noChangeArrowheads="1"/>
          </p:cNvSpPr>
          <p:nvPr>
            <p:ph type="hdr" sz="quarter"/>
          </p:nvPr>
        </p:nvSpPr>
        <p:spPr bwMode="auto">
          <a:xfrm>
            <a:off x="777391" y="426086"/>
            <a:ext cx="6096459" cy="364754"/>
          </a:xfrm>
          <a:prstGeom prst="rect">
            <a:avLst/>
          </a:prstGeom>
          <a:noFill/>
          <a:ln w="9525">
            <a:noFill/>
            <a:miter lim="800000"/>
            <a:headEnd/>
            <a:tailEnd/>
          </a:ln>
        </p:spPr>
        <p:txBody>
          <a:bodyPr vert="horz" wrap="square" lIns="96182" tIns="48091" rIns="96182" bIns="48091" numCol="1" anchor="t" anchorCtr="0" compatLnSpc="1">
            <a:prstTxWarp prst="textNoShape">
              <a:avLst/>
            </a:prstTxWarp>
          </a:bodyPr>
          <a:lstStyle>
            <a:lvl1pPr algn="r" defTabSz="961197">
              <a:defRPr sz="1100" u="none">
                <a:solidFill>
                  <a:srgbClr val="003366"/>
                </a:solidFill>
                <a:latin typeface="Arial Black" pitchFamily="34" charset="0"/>
              </a:defRPr>
            </a:lvl1pPr>
          </a:lstStyle>
          <a:p>
            <a:r>
              <a:rPr lang="en-US" dirty="0"/>
              <a:t>Shaping the Anytown Community Hospital Future</a:t>
            </a:r>
            <a:endParaRPr lang="en-US" dirty="0">
              <a:solidFill>
                <a:srgbClr val="000000"/>
              </a:solidFill>
              <a:latin typeface="Times New Roman" pitchFamily="18" charset="0"/>
            </a:endParaRPr>
          </a:p>
        </p:txBody>
      </p:sp>
      <p:sp>
        <p:nvSpPr>
          <p:cNvPr id="4" name="TextBox 3"/>
          <p:cNvSpPr txBox="1"/>
          <p:nvPr/>
        </p:nvSpPr>
        <p:spPr>
          <a:xfrm>
            <a:off x="490319" y="9117285"/>
            <a:ext cx="5673586" cy="200055"/>
          </a:xfrm>
          <a:prstGeom prst="rect">
            <a:avLst/>
          </a:prstGeom>
          <a:noFill/>
        </p:spPr>
        <p:txBody>
          <a:bodyPr wrap="square" rtlCol="0">
            <a:spAutoFit/>
          </a:bodyPr>
          <a:lstStyle/>
          <a:p>
            <a:r>
              <a:rPr lang="en-US" sz="700" b="1" dirty="0" err="1">
                <a:solidFill>
                  <a:srgbClr val="003F77"/>
                </a:solidFill>
                <a:latin typeface="Arial Black" panose="020B0A04020102020204" pitchFamily="34" charset="0"/>
                <a:cs typeface="Arial" panose="020B0604020202020204" pitchFamily="34" charset="0"/>
              </a:rPr>
              <a:t>RetreatWell</a:t>
            </a:r>
            <a:r>
              <a:rPr lang="en-US" sz="700" b="1" dirty="0">
                <a:solidFill>
                  <a:srgbClr val="003F77"/>
                </a:solidFill>
                <a:latin typeface="Arial" panose="020B0604020202020204" pitchFamily="34" charset="0"/>
                <a:cs typeface="Arial" panose="020B0604020202020204" pitchFamily="34" charset="0"/>
              </a:rPr>
              <a:t> – ACH Sample Strategic Planning Retreat Presentation</a:t>
            </a:r>
          </a:p>
        </p:txBody>
      </p:sp>
    </p:spTree>
    <p:extLst>
      <p:ext uri="{BB962C8B-B14F-4D97-AF65-F5344CB8AC3E}">
        <p14:creationId xmlns:p14="http://schemas.microsoft.com/office/powerpoint/2010/main" val="1908158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15ABA1EF-C5A7-451A-A6D1-D831660F6127}" type="datetimeFigureOut">
              <a:rPr lang="en-US" smtClean="0"/>
              <a:pPr/>
              <a:t>3/21/2019</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CCA68285-4216-4420-9682-16CE7D285314}" type="slidenum">
              <a:rPr lang="en-US" smtClean="0"/>
              <a:pPr/>
              <a:t>‹#›</a:t>
            </a:fld>
            <a:endParaRPr lang="en-US" dirty="0"/>
          </a:p>
        </p:txBody>
      </p:sp>
    </p:spTree>
    <p:extLst>
      <p:ext uri="{BB962C8B-B14F-4D97-AF65-F5344CB8AC3E}">
        <p14:creationId xmlns:p14="http://schemas.microsoft.com/office/powerpoint/2010/main" val="383171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68285-4216-4420-9682-16CE7D285314}" type="slidenum">
              <a:rPr lang="en-US" smtClean="0"/>
              <a:pPr/>
              <a:t>25</a:t>
            </a:fld>
            <a:endParaRPr lang="en-US" dirty="0"/>
          </a:p>
        </p:txBody>
      </p:sp>
    </p:spTree>
    <p:extLst>
      <p:ext uri="{BB962C8B-B14F-4D97-AF65-F5344CB8AC3E}">
        <p14:creationId xmlns:p14="http://schemas.microsoft.com/office/powerpoint/2010/main" val="161331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25975"/>
            <a:ext cx="8458200" cy="1470025"/>
          </a:xfrm>
        </p:spPr>
        <p:txBody>
          <a:bodyPr/>
          <a:lstStyle>
            <a:lvl1pPr>
              <a:defRPr>
                <a:solidFill>
                  <a:srgbClr val="003F77"/>
                </a:solidFill>
              </a:defRPr>
            </a:lvl1pPr>
          </a:lstStyle>
          <a:p>
            <a:r>
              <a:rPr lang="en-US" dirty="0"/>
              <a:t>Click to edit Master title style</a:t>
            </a:r>
          </a:p>
        </p:txBody>
      </p:sp>
      <p:sp>
        <p:nvSpPr>
          <p:cNvPr id="3" name="Subtitle 2"/>
          <p:cNvSpPr>
            <a:spLocks noGrp="1"/>
          </p:cNvSpPr>
          <p:nvPr>
            <p:ph type="subTitle" idx="1"/>
          </p:nvPr>
        </p:nvSpPr>
        <p:spPr>
          <a:xfrm>
            <a:off x="457200" y="3733800"/>
            <a:ext cx="6400800" cy="533400"/>
          </a:xfrm>
        </p:spPr>
        <p:txBody>
          <a:bodyPr/>
          <a:lstStyle>
            <a:lvl1pPr marL="0" indent="0" algn="l">
              <a:buNone/>
              <a:defRPr>
                <a:solidFill>
                  <a:srgbClr val="A1A2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763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154112"/>
            <a:ext cx="4267200" cy="1512887"/>
          </a:xfrm>
        </p:spPr>
        <p:txBody>
          <a:bodyPr/>
          <a:lstStyle/>
          <a:p>
            <a:r>
              <a:rPr lang="en-US"/>
              <a:t>Click to edit Master title style</a:t>
            </a:r>
          </a:p>
        </p:txBody>
      </p:sp>
      <p:sp>
        <p:nvSpPr>
          <p:cNvPr id="3" name="Content Placeholder 2"/>
          <p:cNvSpPr>
            <a:spLocks noGrp="1"/>
          </p:cNvSpPr>
          <p:nvPr>
            <p:ph idx="1"/>
          </p:nvPr>
        </p:nvSpPr>
        <p:spPr>
          <a:xfrm>
            <a:off x="304800" y="3048000"/>
            <a:ext cx="3962400"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39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03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48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23383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246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11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6194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83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87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83253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0501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208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3531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159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88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20939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207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021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1756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65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53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951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08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651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C:\Users\Valued Customer\Desktop\GettyImages Pictures\Ideas on Writeboar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9889"/>
          <a:stretch/>
        </p:blipFill>
        <p:spPr bwMode="auto">
          <a:xfrm>
            <a:off x="0" y="533400"/>
            <a:ext cx="9144000" cy="348114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4"/>
          <p:cNvSpPr>
            <a:spLocks noChangeArrowheads="1"/>
          </p:cNvSpPr>
          <p:nvPr/>
        </p:nvSpPr>
        <p:spPr bwMode="auto">
          <a:xfrm>
            <a:off x="0" y="0"/>
            <a:ext cx="9144000" cy="628684"/>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Rectangle 15"/>
          <p:cNvSpPr>
            <a:spLocks noChangeArrowheads="1"/>
          </p:cNvSpPr>
          <p:nvPr/>
        </p:nvSpPr>
        <p:spPr bwMode="auto">
          <a:xfrm>
            <a:off x="0" y="6282122"/>
            <a:ext cx="9144000" cy="575878"/>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5" name="Rectangle 19"/>
          <p:cNvSpPr>
            <a:spLocks noChangeArrowheads="1"/>
          </p:cNvSpPr>
          <p:nvPr/>
        </p:nvSpPr>
        <p:spPr bwMode="auto">
          <a:xfrm>
            <a:off x="0" y="3700204"/>
            <a:ext cx="9144000" cy="628684"/>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7" descr="walkertypewhiteH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7075" y="6400800"/>
            <a:ext cx="1828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75000"/>
        </a:lnSpc>
        <a:spcBef>
          <a:spcPct val="0"/>
        </a:spcBef>
        <a:buNone/>
        <a:defRPr sz="44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15"/>
          <p:cNvSpPr>
            <a:spLocks noChangeArrowheads="1"/>
          </p:cNvSpPr>
          <p:nvPr/>
        </p:nvSpPr>
        <p:spPr bwMode="auto">
          <a:xfrm>
            <a:off x="-8965" y="0"/>
            <a:ext cx="9144000" cy="1524000"/>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5"/>
          <p:cNvSpPr>
            <a:spLocks noChangeArrowheads="1"/>
          </p:cNvSpPr>
          <p:nvPr/>
        </p:nvSpPr>
        <p:spPr bwMode="auto">
          <a:xfrm>
            <a:off x="0" y="6282122"/>
            <a:ext cx="9144000" cy="575878"/>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5" name="Picture 7" descr="walkertypewhiteH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7075" y="6400800"/>
            <a:ext cx="1828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30584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l" defTabSz="914400" rtl="0" eaLnBrk="1" latinLnBrk="0" hangingPunct="1">
        <a:lnSpc>
          <a:spcPct val="75000"/>
        </a:lnSpc>
        <a:spcBef>
          <a:spcPct val="0"/>
        </a:spcBef>
        <a:buNone/>
        <a:defRPr sz="44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003F77"/>
        </a:buClr>
        <a:buFont typeface="Arial" pitchFamily="34" charset="0"/>
        <a:buChar char="•"/>
        <a:defRPr sz="3200" kern="1200">
          <a:solidFill>
            <a:schemeClr val="tx1"/>
          </a:solidFill>
          <a:latin typeface="Sabon LT Std" pitchFamily="18" charset="0"/>
          <a:ea typeface="+mn-ea"/>
          <a:cs typeface="+mn-cs"/>
        </a:defRPr>
      </a:lvl1pPr>
      <a:lvl2pPr marL="742950" indent="-285750" algn="l" defTabSz="914400" rtl="0" eaLnBrk="1" latinLnBrk="0" hangingPunct="1">
        <a:spcBef>
          <a:spcPct val="20000"/>
        </a:spcBef>
        <a:buClr>
          <a:srgbClr val="003F77"/>
        </a:buClr>
        <a:buFont typeface="Arial" pitchFamily="34" charset="0"/>
        <a:buChar char="–"/>
        <a:defRPr sz="2800" kern="1200">
          <a:solidFill>
            <a:schemeClr val="tx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5"/>
          <p:cNvSpPr>
            <a:spLocks noChangeArrowheads="1"/>
          </p:cNvSpPr>
          <p:nvPr/>
        </p:nvSpPr>
        <p:spPr bwMode="auto">
          <a:xfrm>
            <a:off x="0" y="6282122"/>
            <a:ext cx="9144000" cy="575878"/>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5" name="Picture 7" descr="walkertypewhiteH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7075" y="6400800"/>
            <a:ext cx="1828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280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75000"/>
        </a:lnSpc>
        <a:spcBef>
          <a:spcPct val="0"/>
        </a:spcBef>
        <a:buNone/>
        <a:defRPr sz="4400" b="1" kern="1200">
          <a:solidFill>
            <a:srgbClr val="003F77"/>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003F77"/>
        </a:buClr>
        <a:buFont typeface="Arial" pitchFamily="34" charset="0"/>
        <a:buChar char="•"/>
        <a:defRPr sz="3200" kern="1200">
          <a:solidFill>
            <a:schemeClr val="tx1"/>
          </a:solidFill>
          <a:latin typeface="Sabon LT Std" pitchFamily="18" charset="0"/>
          <a:ea typeface="+mn-ea"/>
          <a:cs typeface="+mn-cs"/>
        </a:defRPr>
      </a:lvl1pPr>
      <a:lvl2pPr marL="742950" indent="-285750" algn="l" defTabSz="914400" rtl="0" eaLnBrk="1" latinLnBrk="0" hangingPunct="1">
        <a:spcBef>
          <a:spcPct val="20000"/>
        </a:spcBef>
        <a:buClr>
          <a:srgbClr val="003F77"/>
        </a:buClr>
        <a:buFont typeface="Arial" pitchFamily="34" charset="0"/>
        <a:buChar char="–"/>
        <a:defRPr sz="2800" kern="1200">
          <a:solidFill>
            <a:schemeClr val="tx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54112"/>
            <a:ext cx="3733800" cy="151288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3048000"/>
            <a:ext cx="3962400" cy="2895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5"/>
          <p:cNvSpPr>
            <a:spLocks noChangeArrowheads="1"/>
          </p:cNvSpPr>
          <p:nvPr/>
        </p:nvSpPr>
        <p:spPr bwMode="auto">
          <a:xfrm>
            <a:off x="0" y="6282122"/>
            <a:ext cx="9144000" cy="575878"/>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5" name="Picture 7" descr="walkertypewhiteH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7075" y="6400800"/>
            <a:ext cx="1828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6"/>
          <p:cNvSpPr>
            <a:spLocks noChangeShapeType="1"/>
          </p:cNvSpPr>
          <p:nvPr/>
        </p:nvSpPr>
        <p:spPr bwMode="auto">
          <a:xfrm>
            <a:off x="0" y="708025"/>
            <a:ext cx="9144000" cy="0"/>
          </a:xfrm>
          <a:prstGeom prst="line">
            <a:avLst/>
          </a:prstGeom>
          <a:noFill/>
          <a:ln w="38100" cap="sq">
            <a:solidFill>
              <a:srgbClr val="818287"/>
            </a:solidFill>
            <a:round/>
            <a:headEnd type="none" w="sm" len="sm"/>
            <a:tailEnd type="none" w="sm" len="sm"/>
          </a:ln>
          <a:effectLst/>
        </p:spPr>
        <p:txBody>
          <a:bodyPr wrap="none"/>
          <a:lstStyle/>
          <a:p>
            <a:pPr>
              <a:defRPr/>
            </a:pPr>
            <a:endParaRPr lang="en-US" u="none" dirty="0">
              <a:cs typeface="+mn-cs"/>
            </a:endParaRPr>
          </a:p>
        </p:txBody>
      </p:sp>
      <p:sp>
        <p:nvSpPr>
          <p:cNvPr id="7" name="Text Box 14"/>
          <p:cNvSpPr txBox="1">
            <a:spLocks noChangeArrowheads="1"/>
          </p:cNvSpPr>
          <p:nvPr/>
        </p:nvSpPr>
        <p:spPr bwMode="auto">
          <a:xfrm>
            <a:off x="4038600" y="-34925"/>
            <a:ext cx="4937125" cy="1189038"/>
          </a:xfrm>
          <a:prstGeom prst="rect">
            <a:avLst/>
          </a:prstGeom>
          <a:noFill/>
          <a:ln w="9525">
            <a:noFill/>
            <a:miter lim="800000"/>
            <a:headEnd/>
            <a:tailEnd/>
          </a:ln>
          <a:effectLst/>
        </p:spPr>
        <p:txBody>
          <a:bodyPr wrap="square">
            <a:spAutoFit/>
          </a:bodyPr>
          <a:lstStyle/>
          <a:p>
            <a:pPr algn="r">
              <a:spcBef>
                <a:spcPct val="50000"/>
              </a:spcBef>
            </a:pPr>
            <a:r>
              <a:rPr lang="en-US" sz="7200" u="none" dirty="0">
                <a:solidFill>
                  <a:srgbClr val="003F77"/>
                </a:solidFill>
                <a:latin typeface="Myriad Pro Black" pitchFamily="34" charset="0"/>
              </a:rPr>
              <a:t>Viewpoints</a:t>
            </a:r>
          </a:p>
        </p:txBody>
      </p:sp>
      <p:sp>
        <p:nvSpPr>
          <p:cNvPr id="8" name="Text Box 15"/>
          <p:cNvSpPr txBox="1">
            <a:spLocks noChangeArrowheads="1"/>
          </p:cNvSpPr>
          <p:nvPr/>
        </p:nvSpPr>
        <p:spPr bwMode="auto">
          <a:xfrm>
            <a:off x="667871" y="394447"/>
            <a:ext cx="3599329" cy="369332"/>
          </a:xfrm>
          <a:prstGeom prst="rect">
            <a:avLst/>
          </a:prstGeom>
          <a:noFill/>
          <a:ln w="12700" cap="sq">
            <a:noFill/>
            <a:miter lim="800000"/>
            <a:headEnd type="none" w="sm" len="sm"/>
            <a:tailEnd type="none" w="sm" len="sm"/>
          </a:ln>
          <a:effectLst/>
        </p:spPr>
        <p:txBody>
          <a:bodyPr wrap="square">
            <a:spAutoFit/>
          </a:bodyPr>
          <a:lstStyle/>
          <a:p>
            <a:pPr algn="r">
              <a:spcBef>
                <a:spcPct val="50000"/>
              </a:spcBef>
              <a:defRPr/>
            </a:pPr>
            <a:r>
              <a:rPr lang="en-US" sz="1800" b="1" i="1" u="none" dirty="0">
                <a:solidFill>
                  <a:schemeClr val="tx1"/>
                </a:solidFill>
                <a:latin typeface="Sabon LT Std" pitchFamily="18" charset="0"/>
              </a:rPr>
              <a:t>Leadership</a:t>
            </a:r>
            <a:endParaRPr lang="en-US" sz="3600" b="1" i="1" u="none" dirty="0">
              <a:solidFill>
                <a:schemeClr val="tx1"/>
              </a:solidFill>
              <a:latin typeface="Sabon LT Std" pitchFamily="18" charset="0"/>
            </a:endParaRPr>
          </a:p>
        </p:txBody>
      </p:sp>
    </p:spTree>
    <p:extLst>
      <p:ext uri="{BB962C8B-B14F-4D97-AF65-F5344CB8AC3E}">
        <p14:creationId xmlns:p14="http://schemas.microsoft.com/office/powerpoint/2010/main" val="18137316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defTabSz="914400" rtl="0" eaLnBrk="1" latinLnBrk="0" hangingPunct="1">
        <a:lnSpc>
          <a:spcPct val="75000"/>
        </a:lnSpc>
        <a:spcBef>
          <a:spcPct val="0"/>
        </a:spcBef>
        <a:buNone/>
        <a:defRPr sz="32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003F77"/>
        </a:buClr>
        <a:buFont typeface="Arial" pitchFamily="34" charset="0"/>
        <a:buChar char="•"/>
        <a:defRPr sz="2400" kern="1200">
          <a:solidFill>
            <a:schemeClr val="tx1"/>
          </a:solidFill>
          <a:latin typeface="Sabon LT Std" pitchFamily="18" charset="0"/>
          <a:ea typeface="+mn-ea"/>
          <a:cs typeface="+mn-cs"/>
        </a:defRPr>
      </a:lvl1pPr>
      <a:lvl2pPr marL="742950" indent="-285750" algn="l" defTabSz="914400" rtl="0" eaLnBrk="1" latinLnBrk="0" hangingPunct="1">
        <a:spcBef>
          <a:spcPct val="20000"/>
        </a:spcBef>
        <a:buClr>
          <a:srgbClr val="003F77"/>
        </a:buClr>
        <a:buFont typeface="Arial" pitchFamily="34" charset="0"/>
        <a:buChar char="–"/>
        <a:defRPr sz="2000" kern="1200">
          <a:solidFill>
            <a:schemeClr val="tx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C:\Users\Valued Customer\Desktop\GettyImages Pictures\Ideas on Writeboar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4" r="-654" b="25491"/>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7257"/>
            <a:ext cx="9144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17C"/>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alkertypeblueH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6263" y="6248400"/>
            <a:ext cx="1828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602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75000"/>
        </a:lnSpc>
        <a:spcBef>
          <a:spcPct val="0"/>
        </a:spcBef>
        <a:buNone/>
        <a:defRPr sz="4400" b="1" kern="1200">
          <a:solidFill>
            <a:srgbClr val="003F77"/>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003F77"/>
        </a:buClr>
        <a:buFont typeface="Arial" pitchFamily="34" charset="0"/>
        <a:buChar char="•"/>
        <a:defRPr sz="3200" kern="1200">
          <a:solidFill>
            <a:schemeClr val="tx1"/>
          </a:solidFill>
          <a:latin typeface="Sabon LT Std" pitchFamily="18" charset="0"/>
          <a:ea typeface="+mn-ea"/>
          <a:cs typeface="+mn-cs"/>
        </a:defRPr>
      </a:lvl1pPr>
      <a:lvl2pPr marL="742950" indent="-285750" algn="l" defTabSz="914400" rtl="0" eaLnBrk="1" latinLnBrk="0" hangingPunct="1">
        <a:spcBef>
          <a:spcPct val="20000"/>
        </a:spcBef>
        <a:buClr>
          <a:srgbClr val="003F77"/>
        </a:buClr>
        <a:buFont typeface="Arial" pitchFamily="34" charset="0"/>
        <a:buChar char="–"/>
        <a:defRPr sz="2800" kern="1200">
          <a:solidFill>
            <a:schemeClr val="tx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Valued Customer\Desktop\GettyImages Pictures\Ideas on Writeboar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4" r="-654" b="25491"/>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6890657"/>
          </a:xfrm>
          <a:prstGeom prst="rect">
            <a:avLst/>
          </a:prstGeom>
          <a:solidFill>
            <a:srgbClr val="003F77">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7" descr="walkertypewhiteH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7075" y="6400800"/>
            <a:ext cx="1828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0517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75000"/>
        </a:lnSpc>
        <a:spcBef>
          <a:spcPct val="0"/>
        </a:spcBef>
        <a:buNone/>
        <a:defRPr sz="44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bg1"/>
          </a:solidFill>
          <a:latin typeface="Sabon LT Std" pitchFamily="18" charset="0"/>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bg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2400" b="0" kern="1200">
          <a:solidFill>
            <a:schemeClr val="bg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2000" b="0" kern="1200">
          <a:solidFill>
            <a:schemeClr val="bg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2000" b="0" kern="1200">
          <a:solidFill>
            <a:schemeClr val="bg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C:\Users\Valued Customer\Desktop\GettyImages Pictures\Ideas on Writeboar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9889"/>
          <a:stretch/>
        </p:blipFill>
        <p:spPr bwMode="auto">
          <a:xfrm>
            <a:off x="0"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p:cNvSpPr>
            <a:spLocks noChangeArrowheads="1"/>
          </p:cNvSpPr>
          <p:nvPr/>
        </p:nvSpPr>
        <p:spPr bwMode="auto">
          <a:xfrm>
            <a:off x="-8966" y="0"/>
            <a:ext cx="9152965" cy="1600200"/>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5" name="Rectangle 4"/>
          <p:cNvSpPr/>
          <p:nvPr/>
        </p:nvSpPr>
        <p:spPr>
          <a:xfrm>
            <a:off x="0" y="1600200"/>
            <a:ext cx="9144000" cy="52578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52601"/>
            <a:ext cx="82296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6" descr="walkertypeblueH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6263" y="6332537"/>
            <a:ext cx="1828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8275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75000"/>
        </a:lnSpc>
        <a:spcBef>
          <a:spcPct val="0"/>
        </a:spcBef>
        <a:buNone/>
        <a:defRPr sz="44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Sabon LT Std" pitchFamily="18" charset="0"/>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2398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75000"/>
        </a:lnSpc>
        <a:spcBef>
          <a:spcPct val="0"/>
        </a:spcBef>
        <a:buNone/>
        <a:defRPr sz="44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abon LT St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abon LT St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abon LT St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abon LT St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2838531" name="Rectangle 3"/>
          <p:cNvSpPr>
            <a:spLocks noGrp="1" noChangeArrowheads="1"/>
          </p:cNvSpPr>
          <p:nvPr>
            <p:ph type="body" idx="1"/>
          </p:nvPr>
        </p:nvSpPr>
        <p:spPr bwMode="auto">
          <a:xfrm>
            <a:off x="457200" y="457200"/>
            <a:ext cx="8229600" cy="566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3012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Arial Narrow" pitchFamily="34" charset="0"/>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5.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0.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8.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628684"/>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5" name="Rectangle 15"/>
          <p:cNvSpPr>
            <a:spLocks noChangeArrowheads="1"/>
          </p:cNvSpPr>
          <p:nvPr/>
        </p:nvSpPr>
        <p:spPr bwMode="auto">
          <a:xfrm>
            <a:off x="0" y="6282122"/>
            <a:ext cx="9144000" cy="575878"/>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6" name="Text Box 18"/>
          <p:cNvSpPr txBox="1">
            <a:spLocks noChangeArrowheads="1"/>
          </p:cNvSpPr>
          <p:nvPr/>
        </p:nvSpPr>
        <p:spPr bwMode="auto">
          <a:xfrm>
            <a:off x="402026" y="134004"/>
            <a:ext cx="4971450" cy="40007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Sabon LT Std" pitchFamily="18" charset="0"/>
                <a:cs typeface="Arial" pitchFamily="34" charset="0"/>
              </a:rPr>
              <a:t>Anytown Community Hospital</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19"/>
          <p:cNvSpPr>
            <a:spLocks noChangeArrowheads="1"/>
          </p:cNvSpPr>
          <p:nvPr/>
        </p:nvSpPr>
        <p:spPr bwMode="auto">
          <a:xfrm>
            <a:off x="0" y="3700204"/>
            <a:ext cx="9144000" cy="628684"/>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 name="Text Box 20"/>
          <p:cNvSpPr txBox="1">
            <a:spLocks noChangeArrowheads="1"/>
          </p:cNvSpPr>
          <p:nvPr/>
        </p:nvSpPr>
        <p:spPr bwMode="auto">
          <a:xfrm>
            <a:off x="415162" y="3697448"/>
            <a:ext cx="8077200" cy="63144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bg1"/>
                </a:solidFill>
                <a:effectLst/>
                <a:latin typeface="Myriad Pro" pitchFamily="34" charset="0"/>
                <a:cs typeface="Arial" pitchFamily="34" charset="0"/>
              </a:rPr>
              <a:t>[YEAR] STRATEGIC PLANNING RETREAT</a:t>
            </a:r>
            <a:endParaRPr kumimoji="0" lang="en-US" sz="4000" b="0" i="0" u="none" strike="noStrike" cap="none" normalizeH="0" baseline="0" dirty="0">
              <a:ln>
                <a:noFill/>
              </a:ln>
              <a:solidFill>
                <a:schemeClr val="bg1"/>
              </a:solidFill>
              <a:effectLst/>
              <a:latin typeface="Arial" pitchFamily="34" charset="0"/>
              <a:cs typeface="Arial" pitchFamily="34" charset="0"/>
            </a:endParaRPr>
          </a:p>
        </p:txBody>
      </p:sp>
      <p:sp>
        <p:nvSpPr>
          <p:cNvPr id="9" name="Text Box 16"/>
          <p:cNvSpPr txBox="1">
            <a:spLocks noChangeArrowheads="1"/>
          </p:cNvSpPr>
          <p:nvPr/>
        </p:nvSpPr>
        <p:spPr bwMode="auto">
          <a:xfrm>
            <a:off x="5418076" y="6400800"/>
            <a:ext cx="2857155" cy="2857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yriad Pro" pitchFamily="34" charset="0"/>
                <a:cs typeface="Arial" pitchFamily="34" charset="0"/>
              </a:rPr>
              <a:t>Date, Year</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3810000" y="4629150"/>
            <a:ext cx="4676775" cy="1543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818287"/>
                </a:solidFill>
                <a:effectLst/>
                <a:latin typeface="Sabon LT Std" pitchFamily="18" charset="0"/>
                <a:cs typeface="Arial" pitchFamily="34" charset="0"/>
              </a:rPr>
              <a:t>Shaping</a:t>
            </a:r>
            <a:r>
              <a:rPr kumimoji="0" lang="en-US" sz="2800" b="0" i="0" u="none" strike="noStrike" cap="none" normalizeH="0" dirty="0">
                <a:ln>
                  <a:noFill/>
                </a:ln>
                <a:solidFill>
                  <a:srgbClr val="818287"/>
                </a:solidFill>
                <a:effectLst/>
                <a:latin typeface="Sabon LT Std" pitchFamily="18" charset="0"/>
                <a:cs typeface="Arial" pitchFamily="34" charset="0"/>
              </a:rPr>
              <a:t> the Anytown Community Hospital  Future</a:t>
            </a:r>
            <a:endParaRPr kumimoji="0" lang="en-US" sz="2800" b="0" i="0" u="none" strike="noStrike" cap="none" normalizeH="0" baseline="0" dirty="0">
              <a:ln>
                <a:noFill/>
              </a:ln>
              <a:solidFill>
                <a:srgbClr val="818287"/>
              </a:solidFill>
              <a:effectLst/>
              <a:latin typeface="Sabon LT St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Sabon LT Std" pitchFamily="18" charset="0"/>
                <a:cs typeface="Arial" pitchFamily="34" charset="0"/>
              </a:rPr>
              <a:t>Anytown, </a:t>
            </a:r>
            <a:r>
              <a:rPr kumimoji="0" lang="en-US" sz="1600" b="0" i="1" u="none" strike="noStrike" cap="none" normalizeH="0" baseline="0" dirty="0" err="1">
                <a:ln>
                  <a:noFill/>
                </a:ln>
                <a:solidFill>
                  <a:srgbClr val="000000"/>
                </a:solidFill>
                <a:effectLst/>
                <a:latin typeface="Sabon LT Std" pitchFamily="18" charset="0"/>
                <a:cs typeface="Arial" pitchFamily="34" charset="0"/>
              </a:rPr>
              <a:t>Anystate</a:t>
            </a:r>
            <a:endParaRPr kumimoji="0" lang="en-US" sz="1600" b="0" i="1" u="none" strike="noStrike" cap="none" normalizeH="0" baseline="0" dirty="0">
              <a:ln>
                <a:noFill/>
              </a:ln>
              <a:solidFill>
                <a:srgbClr val="000000"/>
              </a:solidFill>
              <a:effectLst/>
              <a:latin typeface="Sabon LT Std" pitchFamily="18" charset="0"/>
              <a:cs typeface="Arial" pitchFamily="34" charset="0"/>
            </a:endParaRPr>
          </a:p>
        </p:txBody>
      </p:sp>
      <p:pic>
        <p:nvPicPr>
          <p:cNvPr id="257026" name="Picture 2" descr="C:\Users\Valued Customer\Desktop\Vone Documents\TWC\Generic Reports\AC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26" y="4972089"/>
            <a:ext cx="2786063" cy="688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306512"/>
            <a:ext cx="8458200" cy="3417888"/>
          </a:xfrm>
        </p:spPr>
        <p:txBody>
          <a:bodyPr/>
          <a:lstStyle/>
          <a:p>
            <a:r>
              <a:rPr lang="en-US" sz="5400" dirty="0"/>
              <a:t>How critical is governance </a:t>
            </a:r>
            <a:r>
              <a:rPr lang="en-US" sz="5400" u="sng" dirty="0"/>
              <a:t>leadership improvement </a:t>
            </a:r>
            <a:r>
              <a:rPr lang="en-US" sz="5400" dirty="0"/>
              <a:t>to our organization’s success?</a:t>
            </a:r>
          </a:p>
        </p:txBody>
      </p:sp>
    </p:spTree>
    <p:custDataLst>
      <p:tags r:id="rId1"/>
    </p:custDataLst>
    <p:extLst>
      <p:ext uri="{BB962C8B-B14F-4D97-AF65-F5344CB8AC3E}">
        <p14:creationId xmlns:p14="http://schemas.microsoft.com/office/powerpoint/2010/main" val="3637306737"/>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077912"/>
            <a:ext cx="8534400" cy="4332288"/>
          </a:xfrm>
        </p:spPr>
        <p:txBody>
          <a:bodyPr/>
          <a:lstStyle/>
          <a:p>
            <a:r>
              <a:rPr lang="en-US" sz="6000" dirty="0"/>
              <a:t>Does the board hold itself </a:t>
            </a:r>
            <a:r>
              <a:rPr lang="en-US" sz="6000" u="sng" dirty="0"/>
              <a:t>directly accountable</a:t>
            </a:r>
            <a:r>
              <a:rPr lang="en-US" sz="6000" dirty="0"/>
              <a:t> for our organization’s success?</a:t>
            </a:r>
          </a:p>
        </p:txBody>
      </p:sp>
    </p:spTree>
    <p:custDataLst>
      <p:tags r:id="rId1"/>
    </p:custDataLst>
    <p:extLst>
      <p:ext uri="{BB962C8B-B14F-4D97-AF65-F5344CB8AC3E}">
        <p14:creationId xmlns:p14="http://schemas.microsoft.com/office/powerpoint/2010/main" val="1038446336"/>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161060"/>
            <a:ext cx="8698632" cy="1582139"/>
          </a:xfrm>
        </p:spPr>
        <p:txBody>
          <a:bodyPr/>
          <a:lstStyle/>
          <a:p>
            <a:r>
              <a:rPr lang="en-US" sz="3600" dirty="0"/>
              <a:t>Which </a:t>
            </a:r>
            <a:r>
              <a:rPr lang="en-US" sz="3600" u="sng" dirty="0"/>
              <a:t>two</a:t>
            </a:r>
            <a:r>
              <a:rPr lang="en-US" sz="3600" dirty="0"/>
              <a:t> of the following factors are </a:t>
            </a:r>
            <a:r>
              <a:rPr lang="en-US" sz="3600" u="sng" dirty="0"/>
              <a:t>most critical </a:t>
            </a:r>
            <a:r>
              <a:rPr lang="en-US" sz="3600" dirty="0"/>
              <a:t>to our governance success?</a:t>
            </a:r>
          </a:p>
        </p:txBody>
      </p:sp>
      <p:sp>
        <p:nvSpPr>
          <p:cNvPr id="3" name="TPAnswers"/>
          <p:cNvSpPr>
            <a:spLocks noGrp="1"/>
          </p:cNvSpPr>
          <p:nvPr>
            <p:ph idx="1"/>
            <p:custDataLst>
              <p:tags r:id="rId2"/>
            </p:custDataLst>
          </p:nvPr>
        </p:nvSpPr>
        <p:spPr>
          <a:xfrm>
            <a:off x="310238" y="2667000"/>
            <a:ext cx="8224161" cy="2743200"/>
          </a:xfrm>
        </p:spPr>
        <p:txBody>
          <a:bodyPr>
            <a:noAutofit/>
          </a:bodyPr>
          <a:lstStyle/>
          <a:p>
            <a:pPr>
              <a:buFontTx/>
              <a:buAutoNum type="arabicPeriod"/>
            </a:pPr>
            <a:r>
              <a:rPr lang="en-US" sz="1800" dirty="0"/>
              <a:t>Trustees who are well-educated about the challenges and issues that will most affect the hospital’s success</a:t>
            </a:r>
          </a:p>
          <a:p>
            <a:pPr>
              <a:buFontTx/>
              <a:buAutoNum type="arabicPeriod"/>
            </a:pPr>
            <a:r>
              <a:rPr lang="en-US" sz="1800" dirty="0"/>
              <a:t>Trustees who are well-educated about, and adhere to their governance responsibilities</a:t>
            </a:r>
          </a:p>
          <a:p>
            <a:pPr>
              <a:buFontTx/>
              <a:buAutoNum type="arabicPeriod"/>
            </a:pPr>
            <a:r>
              <a:rPr lang="en-US" sz="1800" dirty="0"/>
              <a:t>The ability to be macroleaders vs. micromanagers</a:t>
            </a:r>
          </a:p>
          <a:p>
            <a:pPr>
              <a:buFontTx/>
              <a:buAutoNum type="arabicPeriod"/>
            </a:pPr>
            <a:r>
              <a:rPr lang="en-US" sz="1800" dirty="0"/>
              <a:t>The ability to lead through uncertainty and change</a:t>
            </a:r>
          </a:p>
          <a:p>
            <a:pPr>
              <a:buFontTx/>
              <a:buAutoNum type="arabicPeriod"/>
            </a:pPr>
            <a:r>
              <a:rPr lang="en-US" sz="1800" dirty="0"/>
              <a:t>The ability to renew governance through governance succession planning</a:t>
            </a:r>
          </a:p>
          <a:p>
            <a:pPr>
              <a:buFontTx/>
              <a:buAutoNum type="arabicPeriod"/>
            </a:pPr>
            <a:r>
              <a:rPr lang="en-US" sz="1800" dirty="0"/>
              <a:t>The ability to successfully adapt to health care reform</a:t>
            </a:r>
          </a:p>
        </p:txBody>
      </p:sp>
    </p:spTree>
    <p:custDataLst>
      <p:tags r:id="rId1"/>
    </p:custDataLst>
    <p:extLst>
      <p:ext uri="{BB962C8B-B14F-4D97-AF65-F5344CB8AC3E}">
        <p14:creationId xmlns:p14="http://schemas.microsoft.com/office/powerpoint/2010/main" val="1985237348"/>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154112"/>
            <a:ext cx="8382000" cy="1512887"/>
          </a:xfrm>
        </p:spPr>
        <p:txBody>
          <a:bodyPr/>
          <a:lstStyle/>
          <a:p>
            <a:r>
              <a:rPr lang="en-US" sz="4000" dirty="0"/>
              <a:t>What has the greatest impact on our future success?</a:t>
            </a:r>
          </a:p>
        </p:txBody>
      </p:sp>
      <p:sp>
        <p:nvSpPr>
          <p:cNvPr id="3" name="TPAnswers"/>
          <p:cNvSpPr>
            <a:spLocks noGrp="1"/>
          </p:cNvSpPr>
          <p:nvPr>
            <p:ph idx="1"/>
            <p:custDataLst>
              <p:tags r:id="rId2"/>
            </p:custDataLst>
          </p:nvPr>
        </p:nvSpPr>
        <p:spPr>
          <a:xfrm>
            <a:off x="457200" y="2895600"/>
            <a:ext cx="8382000" cy="3048000"/>
          </a:xfrm>
        </p:spPr>
        <p:txBody>
          <a:bodyPr>
            <a:noAutofit/>
          </a:bodyPr>
          <a:lstStyle/>
          <a:p>
            <a:pPr marL="457200" indent="-457200">
              <a:buFont typeface="Arial" pitchFamily="34" charset="0"/>
              <a:buAutoNum type="arabicPeriod"/>
            </a:pPr>
            <a:r>
              <a:rPr lang="en-US" dirty="0"/>
              <a:t>The actions of others that we have no control of</a:t>
            </a:r>
          </a:p>
          <a:p>
            <a:pPr marL="457200" indent="-457200">
              <a:buFont typeface="Arial" pitchFamily="34" charset="0"/>
              <a:buAutoNum type="arabicPeriod"/>
            </a:pPr>
            <a:r>
              <a:rPr lang="en-US" dirty="0"/>
              <a:t>Our own ability to chart a course that ensures our future success despite the actions of others</a:t>
            </a:r>
          </a:p>
        </p:txBody>
      </p:sp>
    </p:spTree>
    <p:custDataLst>
      <p:tags r:id="rId1"/>
    </p:custDataLst>
    <p:extLst>
      <p:ext uri="{BB962C8B-B14F-4D97-AF65-F5344CB8AC3E}">
        <p14:creationId xmlns:p14="http://schemas.microsoft.com/office/powerpoint/2010/main" val="2854955571"/>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25975"/>
            <a:ext cx="8305800" cy="1470025"/>
          </a:xfrm>
        </p:spPr>
        <p:txBody>
          <a:bodyPr>
            <a:normAutofit/>
          </a:bodyPr>
          <a:lstStyle/>
          <a:p>
            <a:r>
              <a:rPr lang="en-US" sz="5000" dirty="0"/>
              <a:t>The Anytown Community Mission, Vision and Values</a:t>
            </a:r>
          </a:p>
        </p:txBody>
      </p:sp>
    </p:spTree>
    <p:custDataLst>
      <p:tags r:id="rId1"/>
    </p:custDataLst>
    <p:extLst>
      <p:ext uri="{BB962C8B-B14F-4D97-AF65-F5344CB8AC3E}">
        <p14:creationId xmlns:p14="http://schemas.microsoft.com/office/powerpoint/2010/main" val="628023265"/>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Autofit/>
          </a:bodyPr>
          <a:lstStyle/>
          <a:p>
            <a:r>
              <a:rPr lang="en-US" sz="5000" dirty="0"/>
              <a:t>The Anytown Community Hospital Mission</a:t>
            </a:r>
          </a:p>
        </p:txBody>
      </p:sp>
      <p:sp>
        <p:nvSpPr>
          <p:cNvPr id="3" name="Content Placeholder 2"/>
          <p:cNvSpPr>
            <a:spLocks noGrp="1"/>
          </p:cNvSpPr>
          <p:nvPr>
            <p:ph idx="1"/>
          </p:nvPr>
        </p:nvSpPr>
        <p:spPr>
          <a:xfrm>
            <a:off x="533400" y="1905000"/>
            <a:ext cx="7924800" cy="4144963"/>
          </a:xfrm>
        </p:spPr>
        <p:txBody>
          <a:bodyPr>
            <a:normAutofit/>
          </a:bodyPr>
          <a:lstStyle/>
          <a:p>
            <a:pPr marL="0" indent="0" algn="ctr">
              <a:spcBef>
                <a:spcPts val="1200"/>
              </a:spcBef>
              <a:buNone/>
            </a:pPr>
            <a:r>
              <a:rPr lang="en-US" sz="2800" dirty="0"/>
              <a:t>The mission of Anytown Community Hospital is to provide competent, innovative, and accessible emergency and acute care services for the residents of Anytown County, regardless of their background or ability to pay.</a:t>
            </a:r>
          </a:p>
          <a:p>
            <a:pPr marL="0" indent="0" algn="ctr">
              <a:spcBef>
                <a:spcPts val="1200"/>
              </a:spcBef>
              <a:buNone/>
            </a:pPr>
            <a:r>
              <a:rPr lang="en-US" sz="2800" dirty="0"/>
              <a:t>Anytown Community Hospital achieves this mission through reverence, integrity, compassion and excellence.</a:t>
            </a:r>
          </a:p>
        </p:txBody>
      </p:sp>
    </p:spTree>
    <p:custDataLst>
      <p:tags r:id="rId1"/>
    </p:custDataLst>
    <p:extLst>
      <p:ext uri="{BB962C8B-B14F-4D97-AF65-F5344CB8AC3E}">
        <p14:creationId xmlns:p14="http://schemas.microsoft.com/office/powerpoint/2010/main" val="3400716126"/>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Is this a powerful, distinctive and compelling statement of Anytown Community’s core purpose?</a:t>
            </a:r>
          </a:p>
        </p:txBody>
      </p:sp>
      <p:sp>
        <p:nvSpPr>
          <p:cNvPr id="3" name="Content Placeholder 2"/>
          <p:cNvSpPr>
            <a:spLocks noGrp="1"/>
          </p:cNvSpPr>
          <p:nvPr>
            <p:ph idx="1"/>
          </p:nvPr>
        </p:nvSpPr>
        <p:spPr>
          <a:xfrm>
            <a:off x="762000" y="1752600"/>
            <a:ext cx="7924800" cy="4373563"/>
          </a:xfrm>
        </p:spPr>
        <p:txBody>
          <a:bodyPr>
            <a:noAutofit/>
          </a:bodyPr>
          <a:lstStyle/>
          <a:p>
            <a:pPr>
              <a:lnSpc>
                <a:spcPct val="85000"/>
              </a:lnSpc>
              <a:spcBef>
                <a:spcPts val="1200"/>
              </a:spcBef>
            </a:pPr>
            <a:r>
              <a:rPr lang="en-US" sz="2800" dirty="0"/>
              <a:t>84% of leaders agree</a:t>
            </a:r>
          </a:p>
          <a:p>
            <a:pPr>
              <a:lnSpc>
                <a:spcPct val="85000"/>
              </a:lnSpc>
              <a:spcBef>
                <a:spcPts val="1200"/>
              </a:spcBef>
            </a:pPr>
            <a:r>
              <a:rPr lang="en-US" sz="2800" dirty="0"/>
              <a:t>5% disagree</a:t>
            </a:r>
          </a:p>
          <a:p>
            <a:pPr>
              <a:lnSpc>
                <a:spcPct val="85000"/>
              </a:lnSpc>
              <a:spcBef>
                <a:spcPts val="1200"/>
              </a:spcBef>
            </a:pPr>
            <a:r>
              <a:rPr lang="en-US" sz="2800" dirty="0"/>
              <a:t>11% believe that it may describe the core purpose</a:t>
            </a:r>
          </a:p>
          <a:p>
            <a:pPr>
              <a:lnSpc>
                <a:spcPct val="85000"/>
              </a:lnSpc>
              <a:spcBef>
                <a:spcPts val="1200"/>
              </a:spcBef>
            </a:pPr>
            <a:r>
              <a:rPr lang="en-US" sz="2800" dirty="0"/>
              <a:t>Suggestions for improvement:</a:t>
            </a:r>
          </a:p>
          <a:p>
            <a:pPr lvl="1">
              <a:lnSpc>
                <a:spcPct val="85000"/>
              </a:lnSpc>
              <a:spcBef>
                <a:spcPts val="1200"/>
              </a:spcBef>
            </a:pPr>
            <a:r>
              <a:rPr lang="en-US" sz="2000" dirty="0"/>
              <a:t>Longer and more specific, describing high quality care and strong medical staff</a:t>
            </a:r>
          </a:p>
          <a:p>
            <a:pPr lvl="1">
              <a:lnSpc>
                <a:spcPct val="85000"/>
              </a:lnSpc>
              <a:spcBef>
                <a:spcPts val="1200"/>
              </a:spcBef>
            </a:pPr>
            <a:r>
              <a:rPr lang="en-US" sz="2000" dirty="0"/>
              <a:t>Accurate, but needs to define what makes us great – more compelling</a:t>
            </a:r>
          </a:p>
          <a:p>
            <a:pPr lvl="1">
              <a:lnSpc>
                <a:spcPct val="85000"/>
              </a:lnSpc>
              <a:spcBef>
                <a:spcPts val="1200"/>
              </a:spcBef>
            </a:pPr>
            <a:r>
              <a:rPr lang="en-US" sz="2000" dirty="0"/>
              <a:t>Strengthen compassion component</a:t>
            </a:r>
          </a:p>
        </p:txBody>
      </p:sp>
    </p:spTree>
    <p:custDataLst>
      <p:tags r:id="rId1"/>
    </p:custDataLst>
    <p:extLst>
      <p:ext uri="{BB962C8B-B14F-4D97-AF65-F5344CB8AC3E}">
        <p14:creationId xmlns:p14="http://schemas.microsoft.com/office/powerpoint/2010/main" val="2328526157"/>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noAutofit/>
          </a:bodyPr>
          <a:lstStyle/>
          <a:p>
            <a:r>
              <a:rPr lang="en-US" sz="4800" dirty="0"/>
              <a:t>The Anytown Community Hospital Vision</a:t>
            </a:r>
          </a:p>
        </p:txBody>
      </p:sp>
      <p:sp>
        <p:nvSpPr>
          <p:cNvPr id="3" name="Content Placeholder 2"/>
          <p:cNvSpPr>
            <a:spLocks noGrp="1"/>
          </p:cNvSpPr>
          <p:nvPr>
            <p:ph idx="1"/>
          </p:nvPr>
        </p:nvSpPr>
        <p:spPr>
          <a:xfrm>
            <a:off x="685800" y="2133601"/>
            <a:ext cx="7924800" cy="3124200"/>
          </a:xfrm>
        </p:spPr>
        <p:txBody>
          <a:bodyPr>
            <a:noAutofit/>
          </a:bodyPr>
          <a:lstStyle/>
          <a:p>
            <a:pPr marL="0" indent="0" algn="ctr">
              <a:lnSpc>
                <a:spcPct val="85000"/>
              </a:lnSpc>
              <a:spcBef>
                <a:spcPts val="1200"/>
              </a:spcBef>
              <a:buNone/>
            </a:pPr>
            <a:r>
              <a:rPr lang="en-US" dirty="0"/>
              <a:t>Anytown Community Hospital’s vision is to be the community’s preferred health care provider.  We will achieve our vision through a culture of caring and compassion, and a continual quest toward excellence.</a:t>
            </a:r>
          </a:p>
        </p:txBody>
      </p:sp>
    </p:spTree>
    <p:custDataLst>
      <p:tags r:id="rId1"/>
    </p:custDataLst>
    <p:extLst>
      <p:ext uri="{BB962C8B-B14F-4D97-AF65-F5344CB8AC3E}">
        <p14:creationId xmlns:p14="http://schemas.microsoft.com/office/powerpoint/2010/main" val="1033383677"/>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Does the vision define the future Anytown Community is seeking to achieve?</a:t>
            </a:r>
          </a:p>
        </p:txBody>
      </p:sp>
      <p:sp>
        <p:nvSpPr>
          <p:cNvPr id="3" name="Content Placeholder 2"/>
          <p:cNvSpPr>
            <a:spLocks noGrp="1"/>
          </p:cNvSpPr>
          <p:nvPr>
            <p:ph idx="1"/>
          </p:nvPr>
        </p:nvSpPr>
        <p:spPr>
          <a:xfrm>
            <a:off x="762000" y="1752600"/>
            <a:ext cx="7924800" cy="4373563"/>
          </a:xfrm>
        </p:spPr>
        <p:txBody>
          <a:bodyPr>
            <a:noAutofit/>
          </a:bodyPr>
          <a:lstStyle/>
          <a:p>
            <a:pPr>
              <a:lnSpc>
                <a:spcPct val="85000"/>
              </a:lnSpc>
              <a:spcBef>
                <a:spcPts val="1200"/>
              </a:spcBef>
            </a:pPr>
            <a:r>
              <a:rPr lang="en-US" sz="2800" dirty="0"/>
              <a:t>68% of leaders agree</a:t>
            </a:r>
          </a:p>
          <a:p>
            <a:pPr>
              <a:lnSpc>
                <a:spcPct val="85000"/>
              </a:lnSpc>
              <a:spcBef>
                <a:spcPts val="1200"/>
              </a:spcBef>
            </a:pPr>
            <a:r>
              <a:rPr lang="en-US" sz="2800" dirty="0"/>
              <a:t>5% disagree</a:t>
            </a:r>
          </a:p>
          <a:p>
            <a:pPr>
              <a:lnSpc>
                <a:spcPct val="85000"/>
              </a:lnSpc>
              <a:spcBef>
                <a:spcPts val="1200"/>
              </a:spcBef>
            </a:pPr>
            <a:r>
              <a:rPr lang="en-US" sz="2800" dirty="0"/>
              <a:t>26% believe that it may define the future</a:t>
            </a:r>
          </a:p>
          <a:p>
            <a:pPr>
              <a:lnSpc>
                <a:spcPct val="85000"/>
              </a:lnSpc>
              <a:spcBef>
                <a:spcPts val="1200"/>
              </a:spcBef>
            </a:pPr>
            <a:r>
              <a:rPr lang="en-US" sz="2800" dirty="0"/>
              <a:t>Suggestions for improvement:</a:t>
            </a:r>
          </a:p>
          <a:p>
            <a:pPr lvl="1">
              <a:lnSpc>
                <a:spcPct val="85000"/>
              </a:lnSpc>
              <a:spcBef>
                <a:spcPts val="1200"/>
              </a:spcBef>
            </a:pPr>
            <a:r>
              <a:rPr lang="en-US" sz="2000" dirty="0"/>
              <a:t>Less skewed towards the hospital part of the organization – majority of patient contacts/revenue come through other parts of the organization</a:t>
            </a:r>
          </a:p>
          <a:p>
            <a:pPr lvl="1">
              <a:lnSpc>
                <a:spcPct val="85000"/>
              </a:lnSpc>
              <a:spcBef>
                <a:spcPts val="1200"/>
              </a:spcBef>
            </a:pPr>
            <a:r>
              <a:rPr lang="en-US" sz="2000" dirty="0"/>
              <a:t>Focus more on the excellent, safe and quality care patients receive and less on a partnership with the community</a:t>
            </a:r>
          </a:p>
          <a:p>
            <a:pPr lvl="1">
              <a:lnSpc>
                <a:spcPct val="85000"/>
              </a:lnSpc>
              <a:spcBef>
                <a:spcPts val="1200"/>
              </a:spcBef>
            </a:pPr>
            <a:r>
              <a:rPr lang="en-US" sz="2000" dirty="0"/>
              <a:t>We’ve made progress on most of the vision’s components, but needs to be reviewed</a:t>
            </a:r>
          </a:p>
          <a:p>
            <a:pPr lvl="1">
              <a:lnSpc>
                <a:spcPct val="85000"/>
              </a:lnSpc>
              <a:spcBef>
                <a:spcPts val="1200"/>
              </a:spcBef>
            </a:pPr>
            <a:endParaRPr lang="en-US" sz="2000" dirty="0"/>
          </a:p>
        </p:txBody>
      </p:sp>
    </p:spTree>
    <p:custDataLst>
      <p:tags r:id="rId1"/>
    </p:custDataLst>
    <p:extLst>
      <p:ext uri="{BB962C8B-B14F-4D97-AF65-F5344CB8AC3E}">
        <p14:creationId xmlns:p14="http://schemas.microsoft.com/office/powerpoint/2010/main" val="2304325298"/>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Exhibiting Anytown Community’s Core Values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240" y="1524000"/>
            <a:ext cx="7319360" cy="4418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2286808429"/>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452438" y="366713"/>
            <a:ext cx="7086600" cy="1238250"/>
            <a:chOff x="360" y="468"/>
            <a:chExt cx="4464" cy="780"/>
          </a:xfrm>
        </p:grpSpPr>
        <p:sp>
          <p:nvSpPr>
            <p:cNvPr id="5" name="Rectangle 6"/>
            <p:cNvSpPr>
              <a:spLocks noChangeArrowheads="1"/>
            </p:cNvSpPr>
            <p:nvPr/>
          </p:nvSpPr>
          <p:spPr bwMode="auto">
            <a:xfrm>
              <a:off x="588" y="468"/>
              <a:ext cx="4032" cy="780"/>
            </a:xfrm>
            <a:prstGeom prst="rect">
              <a:avLst/>
            </a:prstGeom>
            <a:noFill/>
            <a:ln w="28575">
              <a:solidFill>
                <a:srgbClr val="00817C">
                  <a:alpha val="50195"/>
                </a:srgbClr>
              </a:solidFill>
              <a:miter lim="800000"/>
              <a:headEnd/>
              <a:tailEnd/>
            </a:ln>
          </p:spPr>
          <p:txBody>
            <a:bodyPr wrap="none" anchor="ctr"/>
            <a:lstStyle/>
            <a:p>
              <a:endParaRPr lang="en-US" u="none" dirty="0"/>
            </a:p>
          </p:txBody>
        </p:sp>
        <p:sp>
          <p:nvSpPr>
            <p:cNvPr id="6" name="Rectangle 7"/>
            <p:cNvSpPr>
              <a:spLocks noChangeArrowheads="1"/>
            </p:cNvSpPr>
            <p:nvPr/>
          </p:nvSpPr>
          <p:spPr bwMode="auto">
            <a:xfrm>
              <a:off x="360" y="624"/>
              <a:ext cx="4464" cy="480"/>
            </a:xfrm>
            <a:prstGeom prst="rect">
              <a:avLst/>
            </a:prstGeom>
            <a:solidFill>
              <a:srgbClr val="818287">
                <a:alpha val="85000"/>
              </a:srgbClr>
            </a:solidFill>
            <a:ln w="28575">
              <a:noFill/>
              <a:miter lim="800000"/>
              <a:headEnd/>
              <a:tailEnd/>
            </a:ln>
          </p:spPr>
          <p:txBody>
            <a:bodyPr wrap="none" anchor="ctr"/>
            <a:lstStyle/>
            <a:p>
              <a:pPr algn="ctr"/>
              <a:endParaRPr lang="en-US" sz="2400" u="none" dirty="0">
                <a:latin typeface="Times New Roman" pitchFamily="18" charset="0"/>
              </a:endParaRPr>
            </a:p>
          </p:txBody>
        </p:sp>
      </p:grpSp>
      <p:sp>
        <p:nvSpPr>
          <p:cNvPr id="2" name="Title 1"/>
          <p:cNvSpPr>
            <a:spLocks noGrp="1"/>
          </p:cNvSpPr>
          <p:nvPr>
            <p:ph type="title"/>
          </p:nvPr>
        </p:nvSpPr>
        <p:spPr>
          <a:xfrm>
            <a:off x="838200" y="579438"/>
            <a:ext cx="4876800" cy="944562"/>
          </a:xfrm>
          <a:effectLst>
            <a:outerShdw blurRad="50800" dist="38100" dir="2700000" algn="tl" rotWithShape="0">
              <a:prstClr val="black"/>
            </a:outerShdw>
          </a:effectLst>
        </p:spPr>
        <p:txBody>
          <a:bodyPr/>
          <a:lstStyle/>
          <a:p>
            <a:r>
              <a:rPr lang="en-US" dirty="0">
                <a:solidFill>
                  <a:schemeClr val="bg1"/>
                </a:solidFill>
              </a:rPr>
              <a:t>On Our Agenda…</a:t>
            </a:r>
          </a:p>
        </p:txBody>
      </p:sp>
      <p:sp>
        <p:nvSpPr>
          <p:cNvPr id="3" name="Content Placeholder 2"/>
          <p:cNvSpPr>
            <a:spLocks noGrp="1"/>
          </p:cNvSpPr>
          <p:nvPr>
            <p:ph idx="1"/>
          </p:nvPr>
        </p:nvSpPr>
        <p:spPr>
          <a:xfrm>
            <a:off x="814388" y="1828800"/>
            <a:ext cx="7872412" cy="4144963"/>
          </a:xfrm>
        </p:spPr>
        <p:txBody>
          <a:bodyPr>
            <a:noAutofit/>
          </a:bodyPr>
          <a:lstStyle/>
          <a:p>
            <a:r>
              <a:rPr lang="en-US" sz="2500" dirty="0"/>
              <a:t>Where are we: Critical strategic questions</a:t>
            </a:r>
          </a:p>
          <a:p>
            <a:r>
              <a:rPr lang="en-US" sz="2500" dirty="0"/>
              <a:t>The Anytown Community mission and vision</a:t>
            </a:r>
          </a:p>
          <a:p>
            <a:r>
              <a:rPr lang="en-US" sz="2500" dirty="0"/>
              <a:t>Anytown Community’s strategic challenges, strengths and weaknesses</a:t>
            </a:r>
          </a:p>
          <a:p>
            <a:r>
              <a:rPr lang="en-US" sz="2500" dirty="0"/>
              <a:t>Framing the future: Anytown Community’s strategic priorities</a:t>
            </a:r>
          </a:p>
          <a:p>
            <a:r>
              <a:rPr lang="en-US" sz="2500" dirty="0"/>
              <a:t>Critical factors in Anytown Community’s success</a:t>
            </a:r>
          </a:p>
          <a:p>
            <a:r>
              <a:rPr lang="en-US" sz="2500" dirty="0"/>
              <a:t>Foundation for the future: Strategic pillars of success</a:t>
            </a:r>
          </a:p>
          <a:p>
            <a:r>
              <a:rPr lang="en-US" sz="2500" dirty="0"/>
              <a:t>Breakout group discussions</a:t>
            </a:r>
          </a:p>
        </p:txBody>
      </p:sp>
    </p:spTree>
    <p:custDataLst>
      <p:tags r:id="rId1"/>
    </p:custDataLst>
    <p:extLst>
      <p:ext uri="{BB962C8B-B14F-4D97-AF65-F5344CB8AC3E}">
        <p14:creationId xmlns:p14="http://schemas.microsoft.com/office/powerpoint/2010/main" val="1027711058"/>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Other Values to Promote</a:t>
            </a:r>
          </a:p>
        </p:txBody>
      </p:sp>
      <p:sp>
        <p:nvSpPr>
          <p:cNvPr id="3" name="Content Placeholder 2"/>
          <p:cNvSpPr>
            <a:spLocks noGrp="1"/>
          </p:cNvSpPr>
          <p:nvPr>
            <p:ph idx="1"/>
          </p:nvPr>
        </p:nvSpPr>
        <p:spPr>
          <a:xfrm>
            <a:off x="762000" y="1905000"/>
            <a:ext cx="7924800" cy="4221163"/>
          </a:xfrm>
        </p:spPr>
        <p:txBody>
          <a:bodyPr>
            <a:noAutofit/>
          </a:bodyPr>
          <a:lstStyle/>
          <a:p>
            <a:pPr>
              <a:lnSpc>
                <a:spcPct val="85000"/>
              </a:lnSpc>
              <a:spcBef>
                <a:spcPts val="1200"/>
              </a:spcBef>
            </a:pPr>
            <a:r>
              <a:rPr lang="en-US" dirty="0"/>
              <a:t>High quality and patient safety</a:t>
            </a:r>
          </a:p>
          <a:p>
            <a:pPr>
              <a:lnSpc>
                <a:spcPct val="85000"/>
              </a:lnSpc>
              <a:spcBef>
                <a:spcPts val="1200"/>
              </a:spcBef>
            </a:pPr>
            <a:r>
              <a:rPr lang="en-US" dirty="0"/>
              <a:t>Medical excellence</a:t>
            </a:r>
          </a:p>
          <a:p>
            <a:pPr>
              <a:lnSpc>
                <a:spcPct val="85000"/>
              </a:lnSpc>
              <a:spcBef>
                <a:spcPts val="1200"/>
              </a:spcBef>
            </a:pPr>
            <a:r>
              <a:rPr lang="en-US" dirty="0"/>
              <a:t>Staff and physician loyalty</a:t>
            </a:r>
          </a:p>
          <a:p>
            <a:pPr>
              <a:lnSpc>
                <a:spcPct val="85000"/>
              </a:lnSpc>
              <a:spcBef>
                <a:spcPts val="1200"/>
              </a:spcBef>
            </a:pPr>
            <a:r>
              <a:rPr lang="en-US" dirty="0"/>
              <a:t>Effective communication</a:t>
            </a:r>
          </a:p>
          <a:p>
            <a:pPr>
              <a:lnSpc>
                <a:spcPct val="85000"/>
              </a:lnSpc>
              <a:spcBef>
                <a:spcPts val="1200"/>
              </a:spcBef>
            </a:pPr>
            <a:r>
              <a:rPr lang="en-US" dirty="0"/>
              <a:t>Excellence</a:t>
            </a:r>
          </a:p>
          <a:p>
            <a:pPr>
              <a:lnSpc>
                <a:spcPct val="85000"/>
              </a:lnSpc>
              <a:spcBef>
                <a:spcPts val="1200"/>
              </a:spcBef>
            </a:pPr>
            <a:r>
              <a:rPr lang="en-US" dirty="0"/>
              <a:t>Dedication</a:t>
            </a:r>
            <a:endParaRPr lang="en-US" sz="2400" dirty="0"/>
          </a:p>
          <a:p>
            <a:pPr lvl="1">
              <a:lnSpc>
                <a:spcPct val="85000"/>
              </a:lnSpc>
              <a:spcBef>
                <a:spcPts val="1200"/>
              </a:spcBef>
            </a:pPr>
            <a:endParaRPr lang="en-US" sz="2400" dirty="0"/>
          </a:p>
        </p:txBody>
      </p:sp>
    </p:spTree>
    <p:custDataLst>
      <p:tags r:id="rId1"/>
    </p:custDataLst>
    <p:extLst>
      <p:ext uri="{BB962C8B-B14F-4D97-AF65-F5344CB8AC3E}">
        <p14:creationId xmlns:p14="http://schemas.microsoft.com/office/powerpoint/2010/main" val="1188164801"/>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25975"/>
            <a:ext cx="8305800" cy="1470025"/>
          </a:xfrm>
        </p:spPr>
        <p:txBody>
          <a:bodyPr>
            <a:normAutofit fontScale="90000"/>
          </a:bodyPr>
          <a:lstStyle/>
          <a:p>
            <a:r>
              <a:rPr lang="en-US" sz="5000" dirty="0"/>
              <a:t>Anytown Community’s Strategic Challenges, Strengths and Weaknesses</a:t>
            </a:r>
          </a:p>
        </p:txBody>
      </p:sp>
    </p:spTree>
    <p:custDataLst>
      <p:tags r:id="rId1"/>
    </p:custDataLst>
    <p:extLst>
      <p:ext uri="{BB962C8B-B14F-4D97-AF65-F5344CB8AC3E}">
        <p14:creationId xmlns:p14="http://schemas.microsoft.com/office/powerpoint/2010/main" val="2845900725"/>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dirty="0"/>
              <a:t>Leaders identified many issues facing the organization</a:t>
            </a:r>
          </a:p>
        </p:txBody>
      </p:sp>
      <p:sp>
        <p:nvSpPr>
          <p:cNvPr id="3" name="Content Placeholder 2"/>
          <p:cNvSpPr>
            <a:spLocks noGrp="1"/>
          </p:cNvSpPr>
          <p:nvPr>
            <p:ph idx="1"/>
          </p:nvPr>
        </p:nvSpPr>
        <p:spPr>
          <a:xfrm>
            <a:off x="609600" y="1828799"/>
            <a:ext cx="8229600" cy="4419601"/>
          </a:xfrm>
        </p:spPr>
        <p:txBody>
          <a:bodyPr>
            <a:noAutofit/>
          </a:bodyPr>
          <a:lstStyle/>
          <a:p>
            <a:pPr marL="0" indent="0">
              <a:lnSpc>
                <a:spcPct val="85000"/>
              </a:lnSpc>
              <a:buNone/>
            </a:pPr>
            <a:r>
              <a:rPr lang="en-US" sz="2800" b="1" u="sng" dirty="0"/>
              <a:t>Most Challenging Issues</a:t>
            </a:r>
            <a:r>
              <a:rPr lang="en-US" sz="2800" b="1" dirty="0"/>
              <a:t> (higher to lower rated)</a:t>
            </a:r>
            <a:endParaRPr lang="en-US" sz="2800" b="1" u="sng" dirty="0"/>
          </a:p>
          <a:p>
            <a:pPr>
              <a:lnSpc>
                <a:spcPct val="85000"/>
              </a:lnSpc>
            </a:pPr>
            <a:r>
              <a:rPr lang="en-US" sz="2200" dirty="0"/>
              <a:t>Improving quality outcomes</a:t>
            </a:r>
          </a:p>
          <a:p>
            <a:pPr>
              <a:lnSpc>
                <a:spcPct val="85000"/>
              </a:lnSpc>
            </a:pPr>
            <a:r>
              <a:rPr lang="en-US" sz="2200" dirty="0"/>
              <a:t>Strengthening the hospital’s community reputation</a:t>
            </a:r>
          </a:p>
          <a:p>
            <a:pPr>
              <a:lnSpc>
                <a:spcPct val="85000"/>
              </a:lnSpc>
            </a:pPr>
            <a:r>
              <a:rPr lang="en-US" sz="2200" dirty="0"/>
              <a:t>Nurturing an organizational culture of excellence and performance</a:t>
            </a:r>
          </a:p>
          <a:p>
            <a:pPr>
              <a:lnSpc>
                <a:spcPct val="85000"/>
              </a:lnSpc>
            </a:pPr>
            <a:r>
              <a:rPr lang="en-US" sz="2200" dirty="0"/>
              <a:t>Improving efficiency and effectiveness</a:t>
            </a:r>
          </a:p>
          <a:p>
            <a:pPr>
              <a:lnSpc>
                <a:spcPct val="85000"/>
              </a:lnSpc>
            </a:pPr>
            <a:r>
              <a:rPr lang="en-US" sz="2200" dirty="0"/>
              <a:t>Improving our financial strength</a:t>
            </a:r>
          </a:p>
          <a:p>
            <a:pPr>
              <a:lnSpc>
                <a:spcPct val="85000"/>
              </a:lnSpc>
            </a:pPr>
            <a:r>
              <a:rPr lang="en-US" sz="2200" dirty="0"/>
              <a:t>Increasing growth and market share</a:t>
            </a:r>
          </a:p>
          <a:p>
            <a:pPr>
              <a:lnSpc>
                <a:spcPct val="85000"/>
              </a:lnSpc>
            </a:pPr>
            <a:r>
              <a:rPr lang="en-US" sz="2200" dirty="0"/>
              <a:t>Coping with the unknowns of health care reform</a:t>
            </a:r>
          </a:p>
          <a:p>
            <a:pPr>
              <a:lnSpc>
                <a:spcPct val="85000"/>
              </a:lnSpc>
            </a:pPr>
            <a:r>
              <a:rPr lang="en-US" sz="2200" dirty="0"/>
              <a:t>Improving patient and customer service</a:t>
            </a:r>
          </a:p>
          <a:p>
            <a:pPr>
              <a:lnSpc>
                <a:spcPct val="85000"/>
              </a:lnSpc>
            </a:pPr>
            <a:r>
              <a:rPr lang="en-US" sz="2200" dirty="0"/>
              <a:t>Building physician alignment and loyalty</a:t>
            </a:r>
          </a:p>
          <a:p>
            <a:pPr>
              <a:lnSpc>
                <a:spcPct val="85000"/>
              </a:lnSpc>
            </a:pPr>
            <a:r>
              <a:rPr lang="en-US" sz="2200" dirty="0"/>
              <a:t>Combatting competitive threats </a:t>
            </a:r>
            <a:r>
              <a:rPr lang="en-US" sz="2200" dirty="0">
                <a:sym typeface="Symbol"/>
              </a:rPr>
              <a:t></a:t>
            </a:r>
            <a:endParaRPr lang="en-US" sz="2200" dirty="0"/>
          </a:p>
        </p:txBody>
      </p:sp>
    </p:spTree>
    <p:custDataLst>
      <p:tags r:id="rId1"/>
    </p:custDataLst>
    <p:extLst>
      <p:ext uri="{BB962C8B-B14F-4D97-AF65-F5344CB8AC3E}">
        <p14:creationId xmlns:p14="http://schemas.microsoft.com/office/powerpoint/2010/main" val="3727560995"/>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dirty="0"/>
              <a:t>Leaders identified many issues facing the organization</a:t>
            </a:r>
          </a:p>
        </p:txBody>
      </p:sp>
      <p:sp>
        <p:nvSpPr>
          <p:cNvPr id="3" name="Content Placeholder 2"/>
          <p:cNvSpPr>
            <a:spLocks noGrp="1"/>
          </p:cNvSpPr>
          <p:nvPr>
            <p:ph idx="1"/>
          </p:nvPr>
        </p:nvSpPr>
        <p:spPr>
          <a:xfrm>
            <a:off x="609600" y="1752601"/>
            <a:ext cx="8077200" cy="4495800"/>
          </a:xfrm>
        </p:spPr>
        <p:txBody>
          <a:bodyPr>
            <a:normAutofit/>
          </a:bodyPr>
          <a:lstStyle/>
          <a:p>
            <a:pPr marL="0" indent="0">
              <a:buNone/>
            </a:pPr>
            <a:r>
              <a:rPr lang="en-US" sz="3600" u="sng" dirty="0"/>
              <a:t>Least Challenging Issues</a:t>
            </a:r>
            <a:r>
              <a:rPr lang="en-US" sz="3600" dirty="0"/>
              <a:t> (no ratings)</a:t>
            </a:r>
            <a:endParaRPr lang="en-US" sz="3600" u="sng" dirty="0"/>
          </a:p>
          <a:p>
            <a:r>
              <a:rPr lang="en-US" sz="2200" dirty="0"/>
              <a:t>Improving payer mix</a:t>
            </a:r>
          </a:p>
          <a:p>
            <a:r>
              <a:rPr lang="en-US" sz="2200" dirty="0"/>
              <a:t>Increasing ability to access capital</a:t>
            </a:r>
          </a:p>
          <a:p>
            <a:r>
              <a:rPr lang="en-US" sz="2200" dirty="0"/>
              <a:t>Coping with staff and physician shortages</a:t>
            </a:r>
          </a:p>
          <a:p>
            <a:r>
              <a:rPr lang="en-US" sz="2200" dirty="0"/>
              <a:t>Becoming “meaningful users” of health information technology</a:t>
            </a:r>
          </a:p>
          <a:p>
            <a:r>
              <a:rPr lang="en-US" sz="2200" dirty="0"/>
              <a:t>Increases in bad debt and charity care</a:t>
            </a:r>
          </a:p>
        </p:txBody>
      </p:sp>
    </p:spTree>
    <p:custDataLst>
      <p:tags r:id="rId1"/>
    </p:custDataLst>
    <p:extLst>
      <p:ext uri="{BB962C8B-B14F-4D97-AF65-F5344CB8AC3E}">
        <p14:creationId xmlns:p14="http://schemas.microsoft.com/office/powerpoint/2010/main" val="2189578384"/>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066800"/>
            <a:ext cx="8610600" cy="1219200"/>
          </a:xfrm>
        </p:spPr>
        <p:txBody>
          <a:bodyPr/>
          <a:lstStyle/>
          <a:p>
            <a:r>
              <a:rPr lang="en-US" sz="3600" u="sng" dirty="0"/>
              <a:t>Which three</a:t>
            </a:r>
            <a:r>
              <a:rPr lang="en-US" sz="3600" dirty="0"/>
              <a:t> issues are most important to Anytown Community’s future?</a:t>
            </a:r>
          </a:p>
        </p:txBody>
      </p:sp>
      <p:sp>
        <p:nvSpPr>
          <p:cNvPr id="3" name="TPAnswers"/>
          <p:cNvSpPr>
            <a:spLocks noGrp="1"/>
          </p:cNvSpPr>
          <p:nvPr>
            <p:ph idx="1"/>
            <p:custDataLst>
              <p:tags r:id="rId2"/>
            </p:custDataLst>
          </p:nvPr>
        </p:nvSpPr>
        <p:spPr>
          <a:xfrm>
            <a:off x="304800" y="2362200"/>
            <a:ext cx="8203482" cy="3657600"/>
          </a:xfrm>
        </p:spPr>
        <p:txBody>
          <a:bodyPr>
            <a:noAutofit/>
          </a:bodyPr>
          <a:lstStyle/>
          <a:p>
            <a:pPr marL="457200" indent="-457200">
              <a:lnSpc>
                <a:spcPct val="80000"/>
              </a:lnSpc>
              <a:buFont typeface="Arial" pitchFamily="34" charset="0"/>
              <a:buAutoNum type="arabicPeriod"/>
            </a:pPr>
            <a:r>
              <a:rPr lang="en-US" sz="1800" dirty="0"/>
              <a:t>Improving quality outcomes</a:t>
            </a:r>
          </a:p>
          <a:p>
            <a:pPr marL="457200" indent="-457200">
              <a:lnSpc>
                <a:spcPct val="80000"/>
              </a:lnSpc>
              <a:buFont typeface="Arial" pitchFamily="34" charset="0"/>
              <a:buAutoNum type="arabicPeriod"/>
            </a:pPr>
            <a:r>
              <a:rPr lang="en-US" sz="1800" dirty="0"/>
              <a:t>Strengthening the hospital’s community reputation</a:t>
            </a:r>
          </a:p>
          <a:p>
            <a:pPr marL="457200" indent="-457200">
              <a:lnSpc>
                <a:spcPct val="80000"/>
              </a:lnSpc>
              <a:buFont typeface="Arial" pitchFamily="34" charset="0"/>
              <a:buAutoNum type="arabicPeriod"/>
            </a:pPr>
            <a:r>
              <a:rPr lang="en-US" sz="1800" dirty="0"/>
              <a:t>Nurturing an organizational culture of excellence and performance</a:t>
            </a:r>
          </a:p>
          <a:p>
            <a:pPr marL="457200" indent="-457200">
              <a:lnSpc>
                <a:spcPct val="80000"/>
              </a:lnSpc>
              <a:buFont typeface="Arial" pitchFamily="34" charset="0"/>
              <a:buAutoNum type="arabicPeriod"/>
            </a:pPr>
            <a:r>
              <a:rPr lang="en-US" sz="1800" dirty="0"/>
              <a:t>Improving efficiency and effectiveness</a:t>
            </a:r>
          </a:p>
          <a:p>
            <a:pPr marL="457200" indent="-457200">
              <a:lnSpc>
                <a:spcPct val="80000"/>
              </a:lnSpc>
              <a:buFont typeface="Arial" pitchFamily="34" charset="0"/>
              <a:buAutoNum type="arabicPeriod"/>
            </a:pPr>
            <a:r>
              <a:rPr lang="en-US" sz="1800" dirty="0"/>
              <a:t>Improving our financial strength</a:t>
            </a:r>
          </a:p>
          <a:p>
            <a:pPr marL="457200" indent="-457200">
              <a:lnSpc>
                <a:spcPct val="80000"/>
              </a:lnSpc>
              <a:buFont typeface="Arial" pitchFamily="34" charset="0"/>
              <a:buAutoNum type="arabicPeriod"/>
            </a:pPr>
            <a:r>
              <a:rPr lang="en-US" sz="1800" dirty="0"/>
              <a:t>Increasing growth and market share</a:t>
            </a:r>
          </a:p>
          <a:p>
            <a:pPr marL="457200" indent="-457200">
              <a:lnSpc>
                <a:spcPct val="80000"/>
              </a:lnSpc>
              <a:buFont typeface="Arial" pitchFamily="34" charset="0"/>
              <a:buAutoNum type="arabicPeriod"/>
            </a:pPr>
            <a:r>
              <a:rPr lang="en-US" sz="1800" dirty="0"/>
              <a:t>Coping with the unknowns of health care reform</a:t>
            </a:r>
          </a:p>
          <a:p>
            <a:pPr marL="457200" indent="-457200">
              <a:lnSpc>
                <a:spcPct val="80000"/>
              </a:lnSpc>
              <a:buFont typeface="Arial" pitchFamily="34" charset="0"/>
              <a:buAutoNum type="arabicPeriod"/>
            </a:pPr>
            <a:r>
              <a:rPr lang="en-US" sz="1800" dirty="0"/>
              <a:t>Improving patient and customer service</a:t>
            </a:r>
          </a:p>
          <a:p>
            <a:pPr marL="457200" indent="-457200">
              <a:lnSpc>
                <a:spcPct val="80000"/>
              </a:lnSpc>
              <a:buFont typeface="Arial" pitchFamily="34" charset="0"/>
              <a:buAutoNum type="arabicPeriod"/>
            </a:pPr>
            <a:r>
              <a:rPr lang="en-US" sz="1800" dirty="0"/>
              <a:t>Building physician alignment and loyalty</a:t>
            </a:r>
          </a:p>
          <a:p>
            <a:pPr marL="457200" indent="-457200">
              <a:lnSpc>
                <a:spcPct val="80000"/>
              </a:lnSpc>
              <a:buFont typeface="Arial" pitchFamily="34" charset="0"/>
              <a:buAutoNum type="arabicPeriod"/>
            </a:pPr>
            <a:r>
              <a:rPr lang="en-US" sz="1800" dirty="0"/>
              <a:t>Combatting competitive threats </a:t>
            </a:r>
          </a:p>
        </p:txBody>
      </p:sp>
    </p:spTree>
    <p:custDataLst>
      <p:tags r:id="rId1"/>
    </p:custDataLst>
    <p:extLst>
      <p:ext uri="{BB962C8B-B14F-4D97-AF65-F5344CB8AC3E}">
        <p14:creationId xmlns:p14="http://schemas.microsoft.com/office/powerpoint/2010/main" val="1508655641"/>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sz="4800" dirty="0"/>
              <a:t>Anytown Community Hospital Strengths and Weaknesses</a:t>
            </a:r>
          </a:p>
        </p:txBody>
      </p:sp>
      <p:sp>
        <p:nvSpPr>
          <p:cNvPr id="3" name="Content Placeholder 2"/>
          <p:cNvSpPr>
            <a:spLocks noGrp="1"/>
          </p:cNvSpPr>
          <p:nvPr>
            <p:ph idx="1"/>
          </p:nvPr>
        </p:nvSpPr>
        <p:spPr>
          <a:xfrm>
            <a:off x="736600" y="2286000"/>
            <a:ext cx="3530600" cy="3527048"/>
          </a:xfrm>
        </p:spPr>
        <p:txBody>
          <a:bodyPr>
            <a:noAutofit/>
          </a:bodyPr>
          <a:lstStyle/>
          <a:p>
            <a:r>
              <a:rPr lang="en-US" sz="1800" dirty="0"/>
              <a:t>Strong, committed and experienced staff</a:t>
            </a:r>
          </a:p>
          <a:p>
            <a:r>
              <a:rPr lang="en-US" sz="1800" dirty="0"/>
              <a:t>Geographic isolation from competitors</a:t>
            </a:r>
          </a:p>
          <a:p>
            <a:r>
              <a:rPr lang="en-US" sz="1800" dirty="0"/>
              <a:t>Strong leadership team</a:t>
            </a:r>
          </a:p>
          <a:p>
            <a:r>
              <a:rPr lang="en-US" sz="1800" dirty="0"/>
              <a:t>Updated and expanded facilities and equipment</a:t>
            </a:r>
          </a:p>
          <a:p>
            <a:r>
              <a:rPr lang="en-US" sz="1800" dirty="0"/>
              <a:t>Physician integration</a:t>
            </a:r>
          </a:p>
          <a:p>
            <a:r>
              <a:rPr lang="en-US" sz="1800" dirty="0"/>
              <a:t>High quality</a:t>
            </a:r>
          </a:p>
          <a:p>
            <a:r>
              <a:rPr lang="en-US" sz="1800" dirty="0"/>
              <a:t>Broad range of services</a:t>
            </a:r>
          </a:p>
          <a:p>
            <a:r>
              <a:rPr lang="en-US" sz="1800" dirty="0"/>
              <a:t>Community focus</a:t>
            </a:r>
          </a:p>
        </p:txBody>
      </p:sp>
      <p:sp>
        <p:nvSpPr>
          <p:cNvPr id="4" name="TextBox 3"/>
          <p:cNvSpPr txBox="1"/>
          <p:nvPr/>
        </p:nvSpPr>
        <p:spPr>
          <a:xfrm>
            <a:off x="762000" y="1701225"/>
            <a:ext cx="3352800" cy="523220"/>
          </a:xfrm>
          <a:prstGeom prst="rect">
            <a:avLst/>
          </a:prstGeom>
          <a:solidFill>
            <a:srgbClr val="003F77"/>
          </a:solidFill>
        </p:spPr>
        <p:txBody>
          <a:bodyPr wrap="square" rtlCol="0">
            <a:spAutoFit/>
          </a:bodyPr>
          <a:lstStyle/>
          <a:p>
            <a:pPr algn="ctr"/>
            <a:r>
              <a:rPr lang="en-US" sz="2800" dirty="0">
                <a:solidFill>
                  <a:schemeClr val="bg1"/>
                </a:solidFill>
                <a:latin typeface="Myriad Pro Black" pitchFamily="34" charset="0"/>
              </a:rPr>
              <a:t>Strengths</a:t>
            </a:r>
          </a:p>
        </p:txBody>
      </p:sp>
      <p:sp>
        <p:nvSpPr>
          <p:cNvPr id="5" name="Content Placeholder 2"/>
          <p:cNvSpPr txBox="1">
            <a:spLocks/>
          </p:cNvSpPr>
          <p:nvPr/>
        </p:nvSpPr>
        <p:spPr>
          <a:xfrm>
            <a:off x="4953000" y="2286000"/>
            <a:ext cx="3657600" cy="377799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kumimoji="0" lang="en-US" sz="1600" i="0" u="none" strike="noStrike" kern="1200" cap="none" spc="0" normalizeH="0" baseline="0" noProof="0" dirty="0">
                <a:ln>
                  <a:noFill/>
                </a:ln>
                <a:solidFill>
                  <a:schemeClr val="tx1"/>
                </a:solidFill>
                <a:effectLst/>
                <a:uLnTx/>
                <a:uFillTx/>
                <a:latin typeface="Sabon LT Std" pitchFamily="18" charset="0"/>
              </a:rPr>
              <a:t>Poor historical</a:t>
            </a:r>
            <a:r>
              <a:rPr kumimoji="0" lang="en-US" sz="1600" i="0" u="none" strike="noStrike" kern="1200" cap="none" spc="0" normalizeH="0" noProof="0" dirty="0">
                <a:ln>
                  <a:noFill/>
                </a:ln>
                <a:solidFill>
                  <a:schemeClr val="tx1"/>
                </a:solidFill>
                <a:effectLst/>
                <a:uLnTx/>
                <a:uFillTx/>
                <a:latin typeface="Sabon LT Std" pitchFamily="18" charset="0"/>
              </a:rPr>
              <a:t> reputation and public relations with the community</a:t>
            </a:r>
          </a:p>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lang="en-US" sz="1600" baseline="0" dirty="0">
                <a:latin typeface="Sabon LT Std" pitchFamily="18" charset="0"/>
              </a:rPr>
              <a:t>Weak</a:t>
            </a:r>
            <a:r>
              <a:rPr lang="en-US" sz="1600" dirty="0">
                <a:latin typeface="Sabon LT Std" pitchFamily="18" charset="0"/>
              </a:rPr>
              <a:t> financial strength</a:t>
            </a:r>
          </a:p>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kumimoji="0" lang="en-US" sz="1600" i="0" u="none" strike="noStrike" kern="1200" cap="none" spc="0" normalizeH="0" baseline="0" noProof="0" dirty="0">
                <a:ln>
                  <a:noFill/>
                </a:ln>
                <a:solidFill>
                  <a:schemeClr val="tx1"/>
                </a:solidFill>
                <a:effectLst/>
                <a:uLnTx/>
                <a:uFillTx/>
                <a:latin typeface="Sabon LT Std" pitchFamily="18" charset="0"/>
              </a:rPr>
              <a:t>Challenging</a:t>
            </a:r>
            <a:r>
              <a:rPr kumimoji="0" lang="en-US" sz="1600" i="0" u="none" strike="noStrike" kern="1200" cap="none" spc="0" normalizeH="0" noProof="0" dirty="0">
                <a:ln>
                  <a:noFill/>
                </a:ln>
                <a:solidFill>
                  <a:schemeClr val="tx1"/>
                </a:solidFill>
                <a:effectLst/>
                <a:uLnTx/>
                <a:uFillTx/>
                <a:latin typeface="Sabon LT Std" pitchFamily="18" charset="0"/>
              </a:rPr>
              <a:t> payer mix with too much reliance on government payers</a:t>
            </a:r>
          </a:p>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lang="en-US" sz="1600" baseline="0" dirty="0">
                <a:latin typeface="Sabon LT Std" pitchFamily="18" charset="0"/>
              </a:rPr>
              <a:t>Aging</a:t>
            </a:r>
            <a:r>
              <a:rPr lang="en-US" sz="1600" dirty="0">
                <a:latin typeface="Sabon LT Std" pitchFamily="18" charset="0"/>
              </a:rPr>
              <a:t> facilities and equipment</a:t>
            </a:r>
          </a:p>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kumimoji="0" lang="en-US" sz="1600" i="0" u="none" strike="noStrike" kern="1200" cap="none" spc="0" normalizeH="0" baseline="0" noProof="0" dirty="0">
                <a:ln>
                  <a:noFill/>
                </a:ln>
                <a:solidFill>
                  <a:schemeClr val="tx1"/>
                </a:solidFill>
                <a:effectLst/>
                <a:uLnTx/>
                <a:uFillTx/>
                <a:latin typeface="Sabon LT Std" pitchFamily="18" charset="0"/>
              </a:rPr>
              <a:t>Competition</a:t>
            </a:r>
          </a:p>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lang="en-US" sz="1600" dirty="0">
                <a:latin typeface="Sabon LT Std" pitchFamily="18" charset="0"/>
              </a:rPr>
              <a:t>Collaboration barriers</a:t>
            </a:r>
          </a:p>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kumimoji="0" lang="en-US" sz="1600" i="0" u="none" strike="noStrike" kern="1200" cap="none" spc="0" normalizeH="0" baseline="0" noProof="0" dirty="0">
                <a:ln>
                  <a:noFill/>
                </a:ln>
                <a:solidFill>
                  <a:schemeClr val="tx1"/>
                </a:solidFill>
                <a:effectLst/>
                <a:uLnTx/>
                <a:uFillTx/>
                <a:latin typeface="Sabon LT Std" pitchFamily="18" charset="0"/>
              </a:rPr>
              <a:t>Long emergency</a:t>
            </a:r>
            <a:r>
              <a:rPr kumimoji="0" lang="en-US" sz="1600" i="0" u="none" strike="noStrike" kern="1200" cap="none" spc="0" normalizeH="0" noProof="0" dirty="0">
                <a:ln>
                  <a:noFill/>
                </a:ln>
                <a:solidFill>
                  <a:schemeClr val="tx1"/>
                </a:solidFill>
                <a:effectLst/>
                <a:uLnTx/>
                <a:uFillTx/>
                <a:latin typeface="Sabon LT Std" pitchFamily="18" charset="0"/>
              </a:rPr>
              <a:t> department waiting times</a:t>
            </a:r>
          </a:p>
          <a:p>
            <a:pPr marL="342900" marR="0" lvl="0" indent="-342900" algn="l" defTabSz="914400" rtl="0" eaLnBrk="1" fontAlgn="auto" latinLnBrk="0" hangingPunct="1">
              <a:lnSpc>
                <a:spcPct val="100000"/>
              </a:lnSpc>
              <a:spcBef>
                <a:spcPct val="20000"/>
              </a:spcBef>
              <a:spcAft>
                <a:spcPts val="0"/>
              </a:spcAft>
              <a:buClr>
                <a:srgbClr val="00817C"/>
              </a:buClr>
              <a:buSzTx/>
              <a:buFont typeface="Arial" pitchFamily="34" charset="0"/>
              <a:buChar char="•"/>
              <a:tabLst/>
              <a:defRPr/>
            </a:pPr>
            <a:r>
              <a:rPr lang="en-US" sz="1600" baseline="0" dirty="0">
                <a:latin typeface="Sabon LT Std" pitchFamily="18" charset="0"/>
              </a:rPr>
              <a:t>Information</a:t>
            </a:r>
            <a:r>
              <a:rPr lang="en-US" sz="1600" dirty="0">
                <a:latin typeface="Sabon LT Std" pitchFamily="18" charset="0"/>
              </a:rPr>
              <a:t> technology challenges</a:t>
            </a:r>
          </a:p>
        </p:txBody>
      </p:sp>
      <p:sp>
        <p:nvSpPr>
          <p:cNvPr id="6" name="TextBox 5"/>
          <p:cNvSpPr txBox="1"/>
          <p:nvPr/>
        </p:nvSpPr>
        <p:spPr>
          <a:xfrm>
            <a:off x="4953000" y="1676400"/>
            <a:ext cx="3352800" cy="523220"/>
          </a:xfrm>
          <a:prstGeom prst="rect">
            <a:avLst/>
          </a:prstGeom>
          <a:solidFill>
            <a:srgbClr val="003F77"/>
          </a:solidFill>
        </p:spPr>
        <p:txBody>
          <a:bodyPr wrap="square" rtlCol="0">
            <a:spAutoFit/>
          </a:bodyPr>
          <a:lstStyle/>
          <a:p>
            <a:pPr algn="ctr"/>
            <a:r>
              <a:rPr lang="en-US" sz="2800" dirty="0">
                <a:solidFill>
                  <a:schemeClr val="bg1"/>
                </a:solidFill>
                <a:latin typeface="Myriad Pro Black" pitchFamily="34" charset="0"/>
              </a:rPr>
              <a:t>Weaknesses</a:t>
            </a:r>
          </a:p>
        </p:txBody>
      </p:sp>
    </p:spTree>
    <p:custDataLst>
      <p:tags r:id="rId1"/>
    </p:custDataLst>
    <p:extLst>
      <p:ext uri="{BB962C8B-B14F-4D97-AF65-F5344CB8AC3E}">
        <p14:creationId xmlns:p14="http://schemas.microsoft.com/office/powerpoint/2010/main" val="2276741286"/>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219201"/>
            <a:ext cx="8610600" cy="1676399"/>
          </a:xfrm>
        </p:spPr>
        <p:txBody>
          <a:bodyPr/>
          <a:lstStyle/>
          <a:p>
            <a:r>
              <a:rPr lang="en-US" u="sng" dirty="0"/>
              <a:t>Which three</a:t>
            </a:r>
            <a:r>
              <a:rPr lang="en-US" dirty="0"/>
              <a:t> strengths are most important to maximize to ensure Anytown Community’s ability to be successful?</a:t>
            </a:r>
            <a:endParaRPr lang="en-US" u="sng" dirty="0"/>
          </a:p>
        </p:txBody>
      </p:sp>
      <p:sp>
        <p:nvSpPr>
          <p:cNvPr id="3" name="TPAnswers"/>
          <p:cNvSpPr>
            <a:spLocks noGrp="1"/>
          </p:cNvSpPr>
          <p:nvPr>
            <p:ph idx="1"/>
            <p:custDataLst>
              <p:tags r:id="rId2"/>
            </p:custDataLst>
          </p:nvPr>
        </p:nvSpPr>
        <p:spPr>
          <a:xfrm>
            <a:off x="304799" y="2952464"/>
            <a:ext cx="8291689" cy="3124200"/>
          </a:xfrm>
        </p:spPr>
        <p:txBody>
          <a:bodyPr>
            <a:noAutofit/>
          </a:bodyPr>
          <a:lstStyle/>
          <a:p>
            <a:pPr marL="457200" indent="-457200">
              <a:buFont typeface="+mj-lt"/>
              <a:buAutoNum type="arabicPeriod"/>
            </a:pPr>
            <a:r>
              <a:rPr lang="en-US" sz="1800" dirty="0"/>
              <a:t>Strong, committed and experienced staff</a:t>
            </a:r>
          </a:p>
          <a:p>
            <a:pPr marL="457200" indent="-457200">
              <a:buFont typeface="+mj-lt"/>
              <a:buAutoNum type="arabicPeriod"/>
            </a:pPr>
            <a:r>
              <a:rPr lang="en-US" sz="1800" dirty="0"/>
              <a:t>Geographic isolation from competitors</a:t>
            </a:r>
          </a:p>
          <a:p>
            <a:pPr marL="457200" indent="-457200">
              <a:buFont typeface="+mj-lt"/>
              <a:buAutoNum type="arabicPeriod"/>
            </a:pPr>
            <a:r>
              <a:rPr lang="en-US" sz="1800" dirty="0"/>
              <a:t>Strong leadership team</a:t>
            </a:r>
          </a:p>
          <a:p>
            <a:pPr marL="457200" indent="-457200">
              <a:buFont typeface="+mj-lt"/>
              <a:buAutoNum type="arabicPeriod"/>
            </a:pPr>
            <a:r>
              <a:rPr lang="en-US" sz="1800" dirty="0"/>
              <a:t>Updated and expanded facilities and equipment</a:t>
            </a:r>
          </a:p>
          <a:p>
            <a:pPr marL="457200" indent="-457200">
              <a:buFont typeface="+mj-lt"/>
              <a:buAutoNum type="arabicPeriod"/>
            </a:pPr>
            <a:r>
              <a:rPr lang="en-US" sz="1800" dirty="0"/>
              <a:t>Physician integration</a:t>
            </a:r>
          </a:p>
          <a:p>
            <a:pPr marL="457200" indent="-457200">
              <a:buFont typeface="+mj-lt"/>
              <a:buAutoNum type="arabicPeriod"/>
            </a:pPr>
            <a:r>
              <a:rPr lang="en-US" sz="1800" dirty="0"/>
              <a:t>High quality</a:t>
            </a:r>
          </a:p>
          <a:p>
            <a:pPr marL="457200" indent="-457200">
              <a:buFont typeface="+mj-lt"/>
              <a:buAutoNum type="arabicPeriod"/>
            </a:pPr>
            <a:r>
              <a:rPr lang="en-US" sz="1800" dirty="0"/>
              <a:t>Broad range of services</a:t>
            </a:r>
          </a:p>
          <a:p>
            <a:pPr marL="457200" indent="-457200">
              <a:buFont typeface="+mj-lt"/>
              <a:buAutoNum type="arabicPeriod"/>
            </a:pPr>
            <a:r>
              <a:rPr lang="en-US" sz="1800" dirty="0"/>
              <a:t>Community focus</a:t>
            </a:r>
          </a:p>
        </p:txBody>
      </p:sp>
    </p:spTree>
    <p:custDataLst>
      <p:tags r:id="rId1"/>
    </p:custDataLst>
    <p:extLst>
      <p:ext uri="{BB962C8B-B14F-4D97-AF65-F5344CB8AC3E}">
        <p14:creationId xmlns:p14="http://schemas.microsoft.com/office/powerpoint/2010/main" val="3586587662"/>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066800"/>
            <a:ext cx="8534400" cy="1600200"/>
          </a:xfrm>
        </p:spPr>
        <p:txBody>
          <a:bodyPr/>
          <a:lstStyle/>
          <a:p>
            <a:r>
              <a:rPr lang="en-US" sz="2800" u="sng" dirty="0"/>
              <a:t>Which three</a:t>
            </a:r>
            <a:r>
              <a:rPr lang="en-US" sz="2800" dirty="0"/>
              <a:t> weaknesses are most important to minimize or eliminate to ensure Anytown Community’s ability to be successful?</a:t>
            </a:r>
            <a:endParaRPr lang="en-US" sz="2800" u="sng" dirty="0"/>
          </a:p>
        </p:txBody>
      </p:sp>
      <p:sp>
        <p:nvSpPr>
          <p:cNvPr id="3" name="TPAnswers"/>
          <p:cNvSpPr>
            <a:spLocks noGrp="1"/>
          </p:cNvSpPr>
          <p:nvPr>
            <p:ph idx="1"/>
            <p:custDataLst>
              <p:tags r:id="rId2"/>
            </p:custDataLst>
          </p:nvPr>
        </p:nvSpPr>
        <p:spPr>
          <a:xfrm>
            <a:off x="304799" y="2743200"/>
            <a:ext cx="8218311" cy="3200400"/>
          </a:xfrm>
        </p:spPr>
        <p:txBody>
          <a:bodyPr>
            <a:noAutofit/>
          </a:bodyPr>
          <a:lstStyle/>
          <a:p>
            <a:pPr marL="457200" lvl="0" indent="-457200">
              <a:buFont typeface="+mj-lt"/>
              <a:buAutoNum type="arabicPeriod"/>
              <a:defRPr/>
            </a:pPr>
            <a:r>
              <a:rPr lang="en-US" sz="1800" dirty="0"/>
              <a:t>Poor historical reputation and public relations with the community</a:t>
            </a:r>
          </a:p>
          <a:p>
            <a:pPr marL="457200" lvl="0" indent="-457200">
              <a:buFont typeface="+mj-lt"/>
              <a:buAutoNum type="arabicPeriod"/>
              <a:defRPr/>
            </a:pPr>
            <a:r>
              <a:rPr lang="en-US" sz="1800" dirty="0"/>
              <a:t>Weak financial strength</a:t>
            </a:r>
          </a:p>
          <a:p>
            <a:pPr marL="457200" lvl="0" indent="-457200">
              <a:buFont typeface="+mj-lt"/>
              <a:buAutoNum type="arabicPeriod"/>
              <a:defRPr/>
            </a:pPr>
            <a:r>
              <a:rPr lang="en-US" sz="1800" dirty="0"/>
              <a:t>Challenging payer mix with too much reliance on government payers</a:t>
            </a:r>
          </a:p>
          <a:p>
            <a:pPr marL="457200" lvl="0" indent="-457200">
              <a:buFont typeface="+mj-lt"/>
              <a:buAutoNum type="arabicPeriod"/>
              <a:defRPr/>
            </a:pPr>
            <a:r>
              <a:rPr lang="en-US" sz="1800" dirty="0"/>
              <a:t>Aging facilities and equipment</a:t>
            </a:r>
          </a:p>
          <a:p>
            <a:pPr marL="457200" lvl="0" indent="-457200">
              <a:buFont typeface="+mj-lt"/>
              <a:buAutoNum type="arabicPeriod"/>
              <a:defRPr/>
            </a:pPr>
            <a:r>
              <a:rPr lang="en-US" sz="1800" dirty="0"/>
              <a:t>Competition</a:t>
            </a:r>
          </a:p>
          <a:p>
            <a:pPr marL="457200" lvl="0" indent="-457200">
              <a:buFont typeface="+mj-lt"/>
              <a:buAutoNum type="arabicPeriod"/>
              <a:defRPr/>
            </a:pPr>
            <a:r>
              <a:rPr lang="en-US" sz="1800" dirty="0"/>
              <a:t>Collaboration barriers</a:t>
            </a:r>
          </a:p>
          <a:p>
            <a:pPr marL="457200" lvl="0" indent="-457200">
              <a:buFont typeface="+mj-lt"/>
              <a:buAutoNum type="arabicPeriod"/>
              <a:defRPr/>
            </a:pPr>
            <a:r>
              <a:rPr lang="en-US" sz="1800" dirty="0"/>
              <a:t>Long emergency department waiting times</a:t>
            </a:r>
          </a:p>
          <a:p>
            <a:pPr marL="457200" lvl="0" indent="-457200">
              <a:buFont typeface="+mj-lt"/>
              <a:buAutoNum type="arabicPeriod"/>
              <a:defRPr/>
            </a:pPr>
            <a:r>
              <a:rPr lang="en-US" sz="1800" dirty="0"/>
              <a:t>Information technology challenges</a:t>
            </a:r>
          </a:p>
        </p:txBody>
      </p:sp>
    </p:spTree>
    <p:custDataLst>
      <p:tags r:id="rId1"/>
    </p:custDataLst>
    <p:extLst>
      <p:ext uri="{BB962C8B-B14F-4D97-AF65-F5344CB8AC3E}">
        <p14:creationId xmlns:p14="http://schemas.microsoft.com/office/powerpoint/2010/main" val="807891316"/>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a:t>Framing the Future: Anytown Community Strategic Priorities</a:t>
            </a:r>
          </a:p>
        </p:txBody>
      </p:sp>
    </p:spTree>
    <p:custDataLst>
      <p:tags r:id="rId1"/>
    </p:custDataLst>
    <p:extLst>
      <p:ext uri="{BB962C8B-B14F-4D97-AF65-F5344CB8AC3E}">
        <p14:creationId xmlns:p14="http://schemas.microsoft.com/office/powerpoint/2010/main" val="2160640659"/>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dirty="0"/>
              <a:t>Accomplishments Over the Next Five Years</a:t>
            </a:r>
          </a:p>
        </p:txBody>
      </p:sp>
      <p:sp>
        <p:nvSpPr>
          <p:cNvPr id="3" name="Content Placeholder 2"/>
          <p:cNvSpPr>
            <a:spLocks noGrp="1"/>
          </p:cNvSpPr>
          <p:nvPr>
            <p:ph idx="1"/>
          </p:nvPr>
        </p:nvSpPr>
        <p:spPr>
          <a:xfrm>
            <a:off x="609600" y="1828799"/>
            <a:ext cx="8229600" cy="4419601"/>
          </a:xfrm>
        </p:spPr>
        <p:txBody>
          <a:bodyPr>
            <a:noAutofit/>
          </a:bodyPr>
          <a:lstStyle/>
          <a:p>
            <a:pPr marL="0" indent="0">
              <a:lnSpc>
                <a:spcPct val="85000"/>
              </a:lnSpc>
              <a:buNone/>
            </a:pPr>
            <a:r>
              <a:rPr lang="en-US" sz="2000" u="sng" dirty="0"/>
              <a:t>Most Desired Accomplishments</a:t>
            </a:r>
            <a:r>
              <a:rPr lang="en-US" sz="2000" dirty="0"/>
              <a:t> (higher to lower rated)</a:t>
            </a:r>
            <a:endParaRPr lang="en-US" sz="2000" u="sng" dirty="0"/>
          </a:p>
          <a:p>
            <a:pPr>
              <a:lnSpc>
                <a:spcPct val="85000"/>
              </a:lnSpc>
            </a:pPr>
            <a:r>
              <a:rPr lang="en-US" sz="2000" dirty="0"/>
              <a:t>Improve quality</a:t>
            </a:r>
          </a:p>
          <a:p>
            <a:pPr>
              <a:lnSpc>
                <a:spcPct val="85000"/>
              </a:lnSpc>
            </a:pPr>
            <a:r>
              <a:rPr lang="en-US" sz="2000" dirty="0"/>
              <a:t>Improve patient satisfaction</a:t>
            </a:r>
          </a:p>
          <a:p>
            <a:pPr>
              <a:lnSpc>
                <a:spcPct val="85000"/>
              </a:lnSpc>
            </a:pPr>
            <a:r>
              <a:rPr lang="en-US" sz="2000" dirty="0"/>
              <a:t>Develop new services that meet emerging needs</a:t>
            </a:r>
          </a:p>
          <a:p>
            <a:pPr>
              <a:lnSpc>
                <a:spcPct val="85000"/>
              </a:lnSpc>
            </a:pPr>
            <a:r>
              <a:rPr lang="en-US" sz="2000" dirty="0"/>
              <a:t>Improve cost efficiency</a:t>
            </a:r>
          </a:p>
          <a:p>
            <a:pPr>
              <a:lnSpc>
                <a:spcPct val="85000"/>
              </a:lnSpc>
            </a:pPr>
            <a:r>
              <a:rPr lang="en-US" sz="2000" dirty="0"/>
              <a:t>Improve our information technology</a:t>
            </a:r>
          </a:p>
          <a:p>
            <a:pPr>
              <a:lnSpc>
                <a:spcPct val="85000"/>
              </a:lnSpc>
            </a:pPr>
            <a:r>
              <a:rPr lang="en-US" sz="2000" dirty="0"/>
              <a:t>Enhance our community relationships</a:t>
            </a:r>
          </a:p>
          <a:p>
            <a:pPr>
              <a:lnSpc>
                <a:spcPct val="85000"/>
              </a:lnSpc>
            </a:pPr>
            <a:r>
              <a:rPr lang="en-US" sz="2000" dirty="0"/>
              <a:t>Develop our employees skills and expertise</a:t>
            </a:r>
          </a:p>
          <a:p>
            <a:pPr>
              <a:lnSpc>
                <a:spcPct val="85000"/>
              </a:lnSpc>
            </a:pPr>
            <a:endParaRPr lang="en-US" sz="2000" dirty="0"/>
          </a:p>
          <a:p>
            <a:pPr marL="0" indent="0">
              <a:lnSpc>
                <a:spcPct val="85000"/>
              </a:lnSpc>
              <a:buNone/>
            </a:pPr>
            <a:r>
              <a:rPr lang="en-US" sz="2000" u="sng" dirty="0"/>
              <a:t>Least Desired Accomplishments</a:t>
            </a:r>
            <a:r>
              <a:rPr lang="en-US" sz="2000" dirty="0"/>
              <a:t> (no ratings)</a:t>
            </a:r>
          </a:p>
          <a:p>
            <a:pPr>
              <a:lnSpc>
                <a:spcPct val="85000"/>
              </a:lnSpc>
            </a:pPr>
            <a:r>
              <a:rPr lang="en-US" sz="2000" dirty="0"/>
              <a:t>Improve medical technology</a:t>
            </a:r>
          </a:p>
          <a:p>
            <a:pPr>
              <a:lnSpc>
                <a:spcPct val="85000"/>
              </a:lnSpc>
            </a:pPr>
            <a:r>
              <a:rPr lang="en-US" sz="2000" dirty="0"/>
              <a:t>Improve payer satisfaction</a:t>
            </a:r>
          </a:p>
          <a:p>
            <a:pPr>
              <a:lnSpc>
                <a:spcPct val="85000"/>
              </a:lnSpc>
            </a:pPr>
            <a:r>
              <a:rPr lang="en-US" sz="2000" dirty="0"/>
              <a:t>Enhance physician relationships</a:t>
            </a:r>
          </a:p>
        </p:txBody>
      </p:sp>
    </p:spTree>
    <p:custDataLst>
      <p:tags r:id="rId1"/>
    </p:custDataLst>
    <p:extLst>
      <p:ext uri="{BB962C8B-B14F-4D97-AF65-F5344CB8AC3E}">
        <p14:creationId xmlns:p14="http://schemas.microsoft.com/office/powerpoint/2010/main" val="4260689673"/>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6000" dirty="0"/>
              <a:t>Retreat Outcomes</a:t>
            </a:r>
          </a:p>
        </p:txBody>
      </p:sp>
      <p:sp>
        <p:nvSpPr>
          <p:cNvPr id="3" name="Content Placeholder 2"/>
          <p:cNvSpPr>
            <a:spLocks noGrp="1"/>
          </p:cNvSpPr>
          <p:nvPr>
            <p:ph idx="1"/>
          </p:nvPr>
        </p:nvSpPr>
        <p:spPr>
          <a:xfrm>
            <a:off x="457200" y="1756229"/>
            <a:ext cx="8229600" cy="4419601"/>
          </a:xfrm>
        </p:spPr>
        <p:txBody>
          <a:bodyPr>
            <a:noAutofit/>
          </a:bodyPr>
          <a:lstStyle/>
          <a:p>
            <a:pPr>
              <a:lnSpc>
                <a:spcPct val="85000"/>
              </a:lnSpc>
              <a:spcBef>
                <a:spcPts val="1200"/>
              </a:spcBef>
            </a:pPr>
            <a:r>
              <a:rPr lang="en-US" sz="2600" dirty="0"/>
              <a:t>Leave with a solid and well-thought out strategic direction</a:t>
            </a:r>
          </a:p>
          <a:p>
            <a:pPr>
              <a:lnSpc>
                <a:spcPct val="85000"/>
              </a:lnSpc>
              <a:spcBef>
                <a:spcPts val="1200"/>
              </a:spcBef>
            </a:pPr>
            <a:r>
              <a:rPr lang="en-US" sz="2600" dirty="0"/>
              <a:t>Full understanding and support of what the strategic direction entails </a:t>
            </a:r>
          </a:p>
          <a:p>
            <a:pPr>
              <a:lnSpc>
                <a:spcPct val="85000"/>
              </a:lnSpc>
              <a:spcBef>
                <a:spcPts val="1200"/>
              </a:spcBef>
            </a:pPr>
            <a:r>
              <a:rPr lang="en-US" sz="2600" dirty="0"/>
              <a:t>Define roles and responsibilities of the board and administration </a:t>
            </a:r>
          </a:p>
          <a:p>
            <a:pPr>
              <a:lnSpc>
                <a:spcPct val="85000"/>
              </a:lnSpc>
              <a:spcBef>
                <a:spcPts val="1200"/>
              </a:spcBef>
            </a:pPr>
            <a:r>
              <a:rPr lang="en-US" sz="2600" dirty="0"/>
              <a:t>Positive relationship building between the board and administration</a:t>
            </a:r>
          </a:p>
          <a:p>
            <a:pPr>
              <a:lnSpc>
                <a:spcPct val="85000"/>
              </a:lnSpc>
              <a:spcBef>
                <a:spcPts val="1200"/>
              </a:spcBef>
            </a:pPr>
            <a:r>
              <a:rPr lang="en-US" sz="2600" dirty="0"/>
              <a:t>Better understanding of health care reform implications on Anytown Community</a:t>
            </a:r>
          </a:p>
        </p:txBody>
      </p:sp>
    </p:spTree>
    <p:custDataLst>
      <p:tags r:id="rId1"/>
    </p:custDataLst>
    <p:extLst>
      <p:ext uri="{BB962C8B-B14F-4D97-AF65-F5344CB8AC3E}">
        <p14:creationId xmlns:p14="http://schemas.microsoft.com/office/powerpoint/2010/main" val="3063704246"/>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p:cNvSpPr/>
          <p:nvPr/>
        </p:nvSpPr>
        <p:spPr>
          <a:xfrm>
            <a:off x="685800" y="893786"/>
            <a:ext cx="7741010" cy="4880299"/>
          </a:xfrm>
          <a:prstGeom prst="ellipse">
            <a:avLst/>
          </a:prstGeom>
          <a:noFill/>
          <a:ln w="38100">
            <a:solidFill>
              <a:srgbClr val="81828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28800" y="2705816"/>
            <a:ext cx="5562600" cy="1349992"/>
          </a:xfrm>
        </p:spPr>
        <p:txBody>
          <a:bodyPr>
            <a:noAutofit/>
          </a:bodyPr>
          <a:lstStyle/>
          <a:p>
            <a:pPr algn="ctr"/>
            <a:r>
              <a:rPr lang="en-US" sz="6000" dirty="0"/>
              <a:t>2020: The Anytown Community Vision</a:t>
            </a:r>
          </a:p>
        </p:txBody>
      </p:sp>
      <p:grpSp>
        <p:nvGrpSpPr>
          <p:cNvPr id="42" name="Group 41"/>
          <p:cNvGrpSpPr>
            <a:grpSpLocks noChangeAspect="1"/>
          </p:cNvGrpSpPr>
          <p:nvPr/>
        </p:nvGrpSpPr>
        <p:grpSpPr>
          <a:xfrm>
            <a:off x="2957052" y="152400"/>
            <a:ext cx="1676400" cy="1431356"/>
            <a:chOff x="2705901" y="1345441"/>
            <a:chExt cx="3496637" cy="2921759"/>
          </a:xfrm>
        </p:grpSpPr>
        <p:sp>
          <p:nvSpPr>
            <p:cNvPr id="43" name="Oval 42"/>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705901" y="2481186"/>
              <a:ext cx="3496637" cy="60115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Workforce</a:t>
              </a:r>
            </a:p>
          </p:txBody>
        </p:sp>
      </p:grpSp>
      <p:grpSp>
        <p:nvGrpSpPr>
          <p:cNvPr id="40" name="Group 39"/>
          <p:cNvGrpSpPr>
            <a:grpSpLocks noChangeAspect="1"/>
          </p:cNvGrpSpPr>
          <p:nvPr/>
        </p:nvGrpSpPr>
        <p:grpSpPr>
          <a:xfrm>
            <a:off x="7467600" y="1676400"/>
            <a:ext cx="1676400" cy="1431356"/>
            <a:chOff x="2705901" y="1345441"/>
            <a:chExt cx="3496637" cy="2921759"/>
          </a:xfrm>
        </p:grpSpPr>
        <p:sp>
          <p:nvSpPr>
            <p:cNvPr id="41" name="Oval 40"/>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2705901" y="2316536"/>
              <a:ext cx="3496637" cy="100323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Public Trust and Confidence</a:t>
              </a:r>
            </a:p>
          </p:txBody>
        </p:sp>
      </p:grpSp>
      <p:grpSp>
        <p:nvGrpSpPr>
          <p:cNvPr id="58" name="Group 57"/>
          <p:cNvGrpSpPr>
            <a:grpSpLocks noChangeAspect="1"/>
          </p:cNvGrpSpPr>
          <p:nvPr/>
        </p:nvGrpSpPr>
        <p:grpSpPr>
          <a:xfrm>
            <a:off x="6248400" y="609600"/>
            <a:ext cx="1676400" cy="1431356"/>
            <a:chOff x="2705901" y="1345441"/>
            <a:chExt cx="3496637" cy="2921759"/>
          </a:xfrm>
        </p:grpSpPr>
        <p:sp>
          <p:nvSpPr>
            <p:cNvPr id="59" name="Oval 58"/>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2705901" y="2316536"/>
              <a:ext cx="3496637" cy="100323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Governing Leadership</a:t>
              </a:r>
            </a:p>
          </p:txBody>
        </p:sp>
      </p:grpSp>
      <p:grpSp>
        <p:nvGrpSpPr>
          <p:cNvPr id="62" name="Group 61"/>
          <p:cNvGrpSpPr>
            <a:grpSpLocks noChangeAspect="1"/>
          </p:cNvGrpSpPr>
          <p:nvPr/>
        </p:nvGrpSpPr>
        <p:grpSpPr>
          <a:xfrm>
            <a:off x="4630992" y="152400"/>
            <a:ext cx="1691148" cy="1431356"/>
            <a:chOff x="2670007" y="1345441"/>
            <a:chExt cx="3527398" cy="2921759"/>
          </a:xfrm>
        </p:grpSpPr>
        <p:sp>
          <p:nvSpPr>
            <p:cNvPr id="63" name="Oval 62"/>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2670007" y="2316536"/>
              <a:ext cx="3527398" cy="140531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Competitiveness and Market Strength</a:t>
              </a:r>
            </a:p>
          </p:txBody>
        </p:sp>
      </p:grpSp>
      <p:grpSp>
        <p:nvGrpSpPr>
          <p:cNvPr id="66" name="Group 65"/>
          <p:cNvGrpSpPr>
            <a:grpSpLocks noChangeAspect="1"/>
          </p:cNvGrpSpPr>
          <p:nvPr/>
        </p:nvGrpSpPr>
        <p:grpSpPr>
          <a:xfrm>
            <a:off x="1295400" y="626044"/>
            <a:ext cx="1676400" cy="1431356"/>
            <a:chOff x="2705901" y="1345441"/>
            <a:chExt cx="3496637" cy="2921759"/>
          </a:xfrm>
        </p:grpSpPr>
        <p:sp>
          <p:nvSpPr>
            <p:cNvPr id="68" name="Oval 67"/>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705901" y="2316536"/>
              <a:ext cx="3496637" cy="100323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Customer Service</a:t>
              </a:r>
            </a:p>
          </p:txBody>
        </p:sp>
      </p:grpSp>
      <p:grpSp>
        <p:nvGrpSpPr>
          <p:cNvPr id="70" name="Group 69"/>
          <p:cNvGrpSpPr>
            <a:grpSpLocks noChangeAspect="1"/>
          </p:cNvGrpSpPr>
          <p:nvPr/>
        </p:nvGrpSpPr>
        <p:grpSpPr>
          <a:xfrm>
            <a:off x="31956" y="1676400"/>
            <a:ext cx="1676400" cy="1431356"/>
            <a:chOff x="2705901" y="1345441"/>
            <a:chExt cx="3496637" cy="2921759"/>
          </a:xfrm>
        </p:grpSpPr>
        <p:sp>
          <p:nvSpPr>
            <p:cNvPr id="71" name="Oval 70"/>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705901" y="2342460"/>
              <a:ext cx="3496637" cy="100323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Efficiency and Effectiveness</a:t>
              </a:r>
            </a:p>
          </p:txBody>
        </p:sp>
      </p:grpSp>
      <p:grpSp>
        <p:nvGrpSpPr>
          <p:cNvPr id="74" name="Group 73"/>
          <p:cNvGrpSpPr>
            <a:grpSpLocks noChangeAspect="1"/>
          </p:cNvGrpSpPr>
          <p:nvPr/>
        </p:nvGrpSpPr>
        <p:grpSpPr>
          <a:xfrm>
            <a:off x="2938615" y="5120148"/>
            <a:ext cx="1676400" cy="1431356"/>
            <a:chOff x="2705901" y="1345441"/>
            <a:chExt cx="3496637" cy="2921759"/>
          </a:xfrm>
        </p:grpSpPr>
        <p:sp>
          <p:nvSpPr>
            <p:cNvPr id="75" name="Oval 74"/>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2705901" y="1944787"/>
              <a:ext cx="3496637" cy="1807396"/>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Community Partnerships and Relationships</a:t>
              </a:r>
            </a:p>
          </p:txBody>
        </p:sp>
      </p:grpSp>
      <p:grpSp>
        <p:nvGrpSpPr>
          <p:cNvPr id="78" name="Group 77"/>
          <p:cNvGrpSpPr>
            <a:grpSpLocks noChangeAspect="1"/>
          </p:cNvGrpSpPr>
          <p:nvPr/>
        </p:nvGrpSpPr>
        <p:grpSpPr>
          <a:xfrm>
            <a:off x="7449163" y="3476470"/>
            <a:ext cx="1676400" cy="1431356"/>
            <a:chOff x="2705901" y="1345441"/>
            <a:chExt cx="3496637" cy="2921759"/>
          </a:xfrm>
        </p:grpSpPr>
        <p:sp>
          <p:nvSpPr>
            <p:cNvPr id="82" name="Oval 81"/>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2705901" y="2513907"/>
              <a:ext cx="3496637" cy="60115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dirty="0">
                  <a:solidFill>
                    <a:schemeClr val="bg1"/>
                  </a:solidFill>
                  <a:latin typeface="Myriad Pro" pitchFamily="34" charset="0"/>
                </a:rPr>
                <a:t>Quality</a:t>
              </a:r>
              <a:endParaRPr lang="en-US" sz="1600" b="1" u="none" dirty="0">
                <a:solidFill>
                  <a:schemeClr val="bg1"/>
                </a:solidFill>
                <a:latin typeface="Myriad Pro" pitchFamily="34" charset="0"/>
              </a:endParaRPr>
            </a:p>
          </p:txBody>
        </p:sp>
      </p:grpSp>
      <p:grpSp>
        <p:nvGrpSpPr>
          <p:cNvPr id="95" name="Group 94"/>
          <p:cNvGrpSpPr>
            <a:grpSpLocks noChangeAspect="1"/>
          </p:cNvGrpSpPr>
          <p:nvPr/>
        </p:nvGrpSpPr>
        <p:grpSpPr>
          <a:xfrm>
            <a:off x="6229963" y="4586748"/>
            <a:ext cx="1676400" cy="1431356"/>
            <a:chOff x="2705901" y="1345441"/>
            <a:chExt cx="3496637" cy="2921759"/>
          </a:xfrm>
        </p:grpSpPr>
        <p:sp>
          <p:nvSpPr>
            <p:cNvPr id="96" name="Oval 95"/>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2705901" y="2455989"/>
              <a:ext cx="3496637" cy="60115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Patient Safety</a:t>
              </a:r>
            </a:p>
          </p:txBody>
        </p:sp>
      </p:grpSp>
      <p:grpSp>
        <p:nvGrpSpPr>
          <p:cNvPr id="98" name="Group 97"/>
          <p:cNvGrpSpPr>
            <a:grpSpLocks noChangeAspect="1"/>
          </p:cNvGrpSpPr>
          <p:nvPr/>
        </p:nvGrpSpPr>
        <p:grpSpPr>
          <a:xfrm>
            <a:off x="4629763" y="5120148"/>
            <a:ext cx="1676400" cy="1431356"/>
            <a:chOff x="2705901" y="1345441"/>
            <a:chExt cx="3496637" cy="2921759"/>
          </a:xfrm>
        </p:grpSpPr>
        <p:sp>
          <p:nvSpPr>
            <p:cNvPr id="99" name="Oval 98"/>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p:nvSpPr>
          <p:spPr>
            <a:xfrm>
              <a:off x="2705901" y="2316536"/>
              <a:ext cx="3496637" cy="1003237"/>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Financial Strength</a:t>
              </a:r>
            </a:p>
          </p:txBody>
        </p:sp>
      </p:grpSp>
      <p:grpSp>
        <p:nvGrpSpPr>
          <p:cNvPr id="101" name="Group 100"/>
          <p:cNvGrpSpPr>
            <a:grpSpLocks noChangeAspect="1"/>
          </p:cNvGrpSpPr>
          <p:nvPr/>
        </p:nvGrpSpPr>
        <p:grpSpPr>
          <a:xfrm>
            <a:off x="1276963" y="4603192"/>
            <a:ext cx="1676400" cy="1431356"/>
            <a:chOff x="2705901" y="1345441"/>
            <a:chExt cx="3496637" cy="2921759"/>
          </a:xfrm>
        </p:grpSpPr>
        <p:sp>
          <p:nvSpPr>
            <p:cNvPr id="102" name="Oval 101"/>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2705901" y="2163183"/>
              <a:ext cx="3496637" cy="1394714"/>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Community Health Improvement</a:t>
              </a:r>
            </a:p>
          </p:txBody>
        </p:sp>
      </p:grpSp>
      <p:grpSp>
        <p:nvGrpSpPr>
          <p:cNvPr id="104" name="Group 103"/>
          <p:cNvGrpSpPr>
            <a:grpSpLocks noChangeAspect="1"/>
          </p:cNvGrpSpPr>
          <p:nvPr/>
        </p:nvGrpSpPr>
        <p:grpSpPr>
          <a:xfrm>
            <a:off x="13519" y="3476470"/>
            <a:ext cx="1676400" cy="1431356"/>
            <a:chOff x="2705901" y="1345441"/>
            <a:chExt cx="3496637" cy="2921759"/>
          </a:xfrm>
        </p:grpSpPr>
        <p:sp>
          <p:nvSpPr>
            <p:cNvPr id="105" name="Oval 104"/>
            <p:cNvSpPr/>
            <p:nvPr/>
          </p:nvSpPr>
          <p:spPr>
            <a:xfrm>
              <a:off x="2895600" y="1345441"/>
              <a:ext cx="3124200" cy="2921759"/>
            </a:xfrm>
            <a:prstGeom prst="ellipse">
              <a:avLst/>
            </a:prstGeom>
            <a:solidFill>
              <a:srgbClr val="003F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p:cNvSpPr txBox="1"/>
            <p:nvPr/>
          </p:nvSpPr>
          <p:spPr>
            <a:xfrm>
              <a:off x="2705901" y="1929841"/>
              <a:ext cx="3496637" cy="1807396"/>
            </a:xfrm>
            <a:prstGeom prst="rect">
              <a:avLst/>
            </a:prstGeom>
            <a:noFill/>
            <a:effectLst>
              <a:outerShdw blurRad="25400" dist="38100" dir="2700000" algn="tl" rotWithShape="0">
                <a:prstClr val="black"/>
              </a:outerShdw>
            </a:effectLst>
          </p:spPr>
          <p:txBody>
            <a:bodyPr wrap="square" rtlCol="0">
              <a:spAutoFit/>
            </a:bodyPr>
            <a:lstStyle/>
            <a:p>
              <a:pPr algn="ctr">
                <a:lnSpc>
                  <a:spcPct val="80000"/>
                </a:lnSpc>
              </a:pPr>
              <a:r>
                <a:rPr lang="en-US" sz="1600" b="1" u="none" dirty="0">
                  <a:solidFill>
                    <a:schemeClr val="bg1"/>
                  </a:solidFill>
                  <a:latin typeface="Myriad Pro" pitchFamily="34" charset="0"/>
                </a:rPr>
                <a:t>Physician Partnerships and Relationships</a:t>
              </a:r>
            </a:p>
          </p:txBody>
        </p:sp>
      </p:grpSp>
    </p:spTree>
    <p:custDataLst>
      <p:tags r:id="rId1"/>
    </p:custDataLst>
    <p:extLst>
      <p:ext uri="{BB962C8B-B14F-4D97-AF65-F5344CB8AC3E}">
        <p14:creationId xmlns:p14="http://schemas.microsoft.com/office/powerpoint/2010/main" val="1488581605"/>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Competitiveness and Market Strength</a:t>
            </a:r>
          </a:p>
        </p:txBody>
      </p:sp>
      <p:sp>
        <p:nvSpPr>
          <p:cNvPr id="3" name="Content Placeholder 2"/>
          <p:cNvSpPr>
            <a:spLocks noGrp="1"/>
          </p:cNvSpPr>
          <p:nvPr>
            <p:ph idx="1"/>
          </p:nvPr>
        </p:nvSpPr>
        <p:spPr>
          <a:xfrm>
            <a:off x="457200" y="1828799"/>
            <a:ext cx="8686800" cy="4419601"/>
          </a:xfrm>
        </p:spPr>
        <p:txBody>
          <a:bodyPr>
            <a:noAutofit/>
          </a:bodyPr>
          <a:lstStyle/>
          <a:p>
            <a:pPr>
              <a:spcBef>
                <a:spcPts val="600"/>
              </a:spcBef>
            </a:pPr>
            <a:r>
              <a:rPr lang="en-US" sz="2000" b="1" dirty="0"/>
              <a:t>Hospital of choice (31%)</a:t>
            </a:r>
          </a:p>
          <a:p>
            <a:pPr lvl="1">
              <a:spcBef>
                <a:spcPts val="600"/>
              </a:spcBef>
            </a:pPr>
            <a:r>
              <a:rPr lang="en-US" sz="1800" dirty="0"/>
              <a:t>Remained competitive – hospital of choice for Anytown County residents and residents in surrounding areas</a:t>
            </a:r>
          </a:p>
          <a:p>
            <a:pPr lvl="1">
              <a:spcBef>
                <a:spcPts val="600"/>
              </a:spcBef>
            </a:pPr>
            <a:r>
              <a:rPr lang="en-US" sz="1800" dirty="0"/>
              <a:t>Most integrated and dominant community hospital in the region, providing entire spectrum of inpatient, physician and ambulatory services</a:t>
            </a:r>
          </a:p>
          <a:p>
            <a:pPr>
              <a:spcBef>
                <a:spcPts val="600"/>
              </a:spcBef>
            </a:pPr>
            <a:r>
              <a:rPr lang="en-US" sz="2000" b="1" dirty="0"/>
              <a:t>Adaptive to and assertive in changing health care environment (13%)</a:t>
            </a:r>
          </a:p>
          <a:p>
            <a:pPr lvl="1">
              <a:spcBef>
                <a:spcPts val="600"/>
              </a:spcBef>
            </a:pPr>
            <a:r>
              <a:rPr lang="en-US" sz="1800" dirty="0"/>
              <a:t>Integrated into an accountable care organization construct, and adopted to other requirements of health care reform to our advantage</a:t>
            </a:r>
          </a:p>
          <a:p>
            <a:pPr lvl="1">
              <a:spcBef>
                <a:spcPts val="600"/>
              </a:spcBef>
            </a:pPr>
            <a:r>
              <a:rPr lang="en-US" sz="1800" dirty="0"/>
              <a:t>Kept Anytown Community ahead of the health care industry through continued strategic planning</a:t>
            </a:r>
          </a:p>
          <a:p>
            <a:pPr>
              <a:spcBef>
                <a:spcPts val="600"/>
              </a:spcBef>
            </a:pPr>
            <a:r>
              <a:rPr lang="en-US" sz="2000" b="1" dirty="0"/>
              <a:t>Highly competitive in markets served (13%)</a:t>
            </a:r>
          </a:p>
          <a:p>
            <a:pPr lvl="1">
              <a:spcBef>
                <a:spcPts val="600"/>
              </a:spcBef>
            </a:pPr>
            <a:r>
              <a:rPr lang="en-US" sz="1800" dirty="0"/>
              <a:t>Dominant in market served and significant competitor in several disciplines within secondary markets</a:t>
            </a:r>
          </a:p>
        </p:txBody>
      </p:sp>
    </p:spTree>
    <p:custDataLst>
      <p:tags r:id="rId1"/>
    </p:custDataLst>
    <p:extLst>
      <p:ext uri="{BB962C8B-B14F-4D97-AF65-F5344CB8AC3E}">
        <p14:creationId xmlns:p14="http://schemas.microsoft.com/office/powerpoint/2010/main" val="1605512420"/>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Governing Leadership</a:t>
            </a:r>
          </a:p>
        </p:txBody>
      </p:sp>
      <p:sp>
        <p:nvSpPr>
          <p:cNvPr id="3" name="Content Placeholder 2"/>
          <p:cNvSpPr>
            <a:spLocks noGrp="1"/>
          </p:cNvSpPr>
          <p:nvPr>
            <p:ph idx="1"/>
          </p:nvPr>
        </p:nvSpPr>
        <p:spPr>
          <a:xfrm>
            <a:off x="457200" y="1676401"/>
            <a:ext cx="8229600" cy="4572000"/>
          </a:xfrm>
        </p:spPr>
        <p:txBody>
          <a:bodyPr>
            <a:noAutofit/>
          </a:bodyPr>
          <a:lstStyle/>
          <a:p>
            <a:r>
              <a:rPr lang="en-US" sz="2400" b="1" dirty="0"/>
              <a:t>Strong and supportive board and executive management relationship (26%)</a:t>
            </a:r>
          </a:p>
          <a:p>
            <a:pPr lvl="1"/>
            <a:r>
              <a:rPr lang="en-US" sz="2000" dirty="0"/>
              <a:t>Knowledgeable and competent board that is supportive and constructive to a strong management team</a:t>
            </a:r>
          </a:p>
          <a:p>
            <a:pPr lvl="1"/>
            <a:r>
              <a:rPr lang="en-US" sz="2000" dirty="0"/>
              <a:t>Board and administration work as a cohesive unit to advance the hospital’s goals and provide exemplary leadership</a:t>
            </a:r>
          </a:p>
          <a:p>
            <a:pPr lvl="1"/>
            <a:r>
              <a:rPr lang="en-US" sz="2000" dirty="0"/>
              <a:t>Anytown Community has become an organization of leaders – relationship between the board, executive staff and managers has been enhanced and priorities aligned to improve quality, safety and Anytown Community’s financial position</a:t>
            </a:r>
          </a:p>
          <a:p>
            <a:r>
              <a:rPr lang="en-US" sz="2400" b="1" dirty="0"/>
              <a:t>Board composed of active community members (11%)</a:t>
            </a:r>
          </a:p>
          <a:p>
            <a:pPr lvl="1"/>
            <a:r>
              <a:rPr lang="en-US" sz="2000" dirty="0"/>
              <a:t>Representation on the board of individuals that live full-time in the community and utilize hospital services </a:t>
            </a:r>
            <a:r>
              <a:rPr lang="en-US" sz="2000" dirty="0">
                <a:sym typeface="Wingdings"/>
              </a:rPr>
              <a:t></a:t>
            </a:r>
            <a:endParaRPr lang="en-US" sz="1800" dirty="0"/>
          </a:p>
        </p:txBody>
      </p:sp>
    </p:spTree>
    <p:custDataLst>
      <p:tags r:id="rId1"/>
    </p:custDataLst>
    <p:extLst>
      <p:ext uri="{BB962C8B-B14F-4D97-AF65-F5344CB8AC3E}">
        <p14:creationId xmlns:p14="http://schemas.microsoft.com/office/powerpoint/2010/main" val="959641456"/>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Governing Leadership</a:t>
            </a:r>
          </a:p>
        </p:txBody>
      </p:sp>
      <p:sp>
        <p:nvSpPr>
          <p:cNvPr id="3" name="Content Placeholder 2"/>
          <p:cNvSpPr>
            <a:spLocks noGrp="1"/>
          </p:cNvSpPr>
          <p:nvPr>
            <p:ph idx="1"/>
          </p:nvPr>
        </p:nvSpPr>
        <p:spPr>
          <a:xfrm>
            <a:off x="457200" y="1676401"/>
            <a:ext cx="8229600" cy="4572000"/>
          </a:xfrm>
        </p:spPr>
        <p:txBody>
          <a:bodyPr>
            <a:noAutofit/>
          </a:bodyPr>
          <a:lstStyle/>
          <a:p>
            <a:r>
              <a:rPr lang="en-US" sz="2800" b="1" dirty="0"/>
              <a:t>Community focus (11%)</a:t>
            </a:r>
          </a:p>
          <a:p>
            <a:pPr lvl="1"/>
            <a:r>
              <a:rPr lang="en-US" sz="2400" dirty="0"/>
              <a:t>While protective of the hospital, board members are able to look past the institution and focus on meeting the needs of the communities</a:t>
            </a:r>
          </a:p>
          <a:p>
            <a:r>
              <a:rPr lang="en-US" sz="2800" b="1" dirty="0"/>
              <a:t>Focus on quality improvement (11%)</a:t>
            </a:r>
          </a:p>
          <a:p>
            <a:pPr lvl="1"/>
            <a:r>
              <a:rPr lang="en-US" sz="2400" dirty="0"/>
              <a:t>Continued focus on improving quality and patient safety</a:t>
            </a:r>
          </a:p>
        </p:txBody>
      </p:sp>
    </p:spTree>
    <p:custDataLst>
      <p:tags r:id="rId1"/>
    </p:custDataLst>
    <p:extLst>
      <p:ext uri="{BB962C8B-B14F-4D97-AF65-F5344CB8AC3E}">
        <p14:creationId xmlns:p14="http://schemas.microsoft.com/office/powerpoint/2010/main" val="959641456"/>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5400" dirty="0"/>
              <a:t>Public Trust and Confidence</a:t>
            </a:r>
          </a:p>
        </p:txBody>
      </p:sp>
      <p:sp>
        <p:nvSpPr>
          <p:cNvPr id="3" name="Content Placeholder 2"/>
          <p:cNvSpPr>
            <a:spLocks noGrp="1"/>
          </p:cNvSpPr>
          <p:nvPr>
            <p:ph idx="1"/>
          </p:nvPr>
        </p:nvSpPr>
        <p:spPr>
          <a:xfrm>
            <a:off x="457200" y="1752599"/>
            <a:ext cx="8229600" cy="4495801"/>
          </a:xfrm>
        </p:spPr>
        <p:txBody>
          <a:bodyPr>
            <a:normAutofit/>
          </a:bodyPr>
          <a:lstStyle/>
          <a:p>
            <a:r>
              <a:rPr lang="en-US" sz="2800" b="1" dirty="0"/>
              <a:t>Complete confidence in the hospital and services provided (35%)</a:t>
            </a:r>
          </a:p>
          <a:p>
            <a:pPr lvl="1"/>
            <a:r>
              <a:rPr lang="en-US" sz="2400" dirty="0"/>
              <a:t>Every member of communities served has no doubt in Anytown Community to provide safe, high quality and patient-focused services</a:t>
            </a:r>
          </a:p>
          <a:p>
            <a:pPr lvl="1"/>
            <a:r>
              <a:rPr lang="en-US" sz="2400" dirty="0"/>
              <a:t>Unquestioned community trust and confidence </a:t>
            </a:r>
          </a:p>
          <a:p>
            <a:r>
              <a:rPr lang="en-US" sz="2800" b="1" dirty="0"/>
              <a:t>Hospital of choice (18%)</a:t>
            </a:r>
          </a:p>
          <a:p>
            <a:pPr lvl="1"/>
            <a:r>
              <a:rPr lang="en-US" sz="2400" dirty="0"/>
              <a:t>Reputation is second to none</a:t>
            </a:r>
          </a:p>
        </p:txBody>
      </p:sp>
    </p:spTree>
    <p:custDataLst>
      <p:tags r:id="rId1"/>
    </p:custDataLst>
    <p:extLst>
      <p:ext uri="{BB962C8B-B14F-4D97-AF65-F5344CB8AC3E}">
        <p14:creationId xmlns:p14="http://schemas.microsoft.com/office/powerpoint/2010/main" val="2603660279"/>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6000" dirty="0"/>
              <a:t>Quality</a:t>
            </a:r>
          </a:p>
        </p:txBody>
      </p:sp>
      <p:sp>
        <p:nvSpPr>
          <p:cNvPr id="3" name="Content Placeholder 2"/>
          <p:cNvSpPr>
            <a:spLocks noGrp="1"/>
          </p:cNvSpPr>
          <p:nvPr>
            <p:ph idx="1"/>
          </p:nvPr>
        </p:nvSpPr>
        <p:spPr>
          <a:xfrm>
            <a:off x="457200" y="1752599"/>
            <a:ext cx="8534400" cy="4495801"/>
          </a:xfrm>
        </p:spPr>
        <p:txBody>
          <a:bodyPr>
            <a:noAutofit/>
          </a:bodyPr>
          <a:lstStyle/>
          <a:p>
            <a:r>
              <a:rPr lang="en-US" sz="2400" b="1" dirty="0"/>
              <a:t>Highest performer in all key quality measures (41%)</a:t>
            </a:r>
          </a:p>
          <a:p>
            <a:pPr lvl="1"/>
            <a:r>
              <a:rPr lang="en-US" sz="2000" dirty="0"/>
              <a:t>Performance in all key measures is better than regional, state and national averages</a:t>
            </a:r>
          </a:p>
          <a:p>
            <a:pPr lvl="1"/>
            <a:r>
              <a:rPr lang="en-US" sz="2000" dirty="0"/>
              <a:t>Quality and safety drive the success of Anytown Community – in the top 10% of all CMS metrics</a:t>
            </a:r>
          </a:p>
          <a:p>
            <a:pPr lvl="1"/>
            <a:r>
              <a:rPr lang="en-US" sz="2000" dirty="0"/>
              <a:t>Quality of care continues to surpass neighboring competitors’ quality</a:t>
            </a:r>
          </a:p>
          <a:p>
            <a:r>
              <a:rPr lang="en-US" sz="2400" b="1" dirty="0"/>
              <a:t>Continuous quality improvement (41%)</a:t>
            </a:r>
          </a:p>
          <a:p>
            <a:pPr lvl="1"/>
            <a:r>
              <a:rPr lang="en-US" sz="2000" dirty="0"/>
              <a:t>Quality improvement is Anytown Community’s constant quality principal</a:t>
            </a:r>
          </a:p>
          <a:p>
            <a:pPr lvl="1"/>
            <a:r>
              <a:rPr lang="en-US" sz="2000" dirty="0"/>
              <a:t>Strive to continuously improve quality of services both externally and internally</a:t>
            </a:r>
          </a:p>
          <a:p>
            <a:pPr lvl="1"/>
            <a:r>
              <a:rPr lang="en-US" sz="2000" dirty="0"/>
              <a:t>Quality of care is the number one priority</a:t>
            </a:r>
          </a:p>
        </p:txBody>
      </p:sp>
    </p:spTree>
    <p:custDataLst>
      <p:tags r:id="rId1"/>
    </p:custDataLst>
    <p:extLst>
      <p:ext uri="{BB962C8B-B14F-4D97-AF65-F5344CB8AC3E}">
        <p14:creationId xmlns:p14="http://schemas.microsoft.com/office/powerpoint/2010/main" val="562371665"/>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Patient Safety</a:t>
            </a:r>
          </a:p>
        </p:txBody>
      </p:sp>
      <p:sp>
        <p:nvSpPr>
          <p:cNvPr id="3" name="Content Placeholder 2"/>
          <p:cNvSpPr>
            <a:spLocks noGrp="1"/>
          </p:cNvSpPr>
          <p:nvPr>
            <p:ph idx="1"/>
          </p:nvPr>
        </p:nvSpPr>
        <p:spPr>
          <a:xfrm>
            <a:off x="457200" y="1752599"/>
            <a:ext cx="8229600" cy="4495801"/>
          </a:xfrm>
        </p:spPr>
        <p:txBody>
          <a:bodyPr>
            <a:normAutofit/>
          </a:bodyPr>
          <a:lstStyle/>
          <a:p>
            <a:r>
              <a:rPr lang="en-US" sz="2800" b="1" dirty="0"/>
              <a:t>Leader in patient safety (50%)</a:t>
            </a:r>
          </a:p>
          <a:p>
            <a:pPr lvl="1"/>
            <a:r>
              <a:rPr lang="en-US" sz="2400" dirty="0"/>
              <a:t>Recognized as a leader in patient safety</a:t>
            </a:r>
          </a:p>
          <a:p>
            <a:pPr lvl="1"/>
            <a:r>
              <a:rPr lang="en-US" sz="2400" dirty="0"/>
              <a:t>Achieved zero events of patient harm</a:t>
            </a:r>
          </a:p>
          <a:p>
            <a:r>
              <a:rPr lang="en-US" sz="2800" b="1" dirty="0"/>
              <a:t>Continuous improvement (21%)</a:t>
            </a:r>
          </a:p>
          <a:p>
            <a:pPr lvl="1"/>
            <a:r>
              <a:rPr lang="en-US" sz="2400" dirty="0"/>
              <a:t>Working on continued improvement in this area </a:t>
            </a:r>
          </a:p>
          <a:p>
            <a:r>
              <a:rPr lang="en-US" sz="2800" b="1" dirty="0"/>
              <a:t>Achievement of zero events of harm (14%)</a:t>
            </a:r>
          </a:p>
          <a:p>
            <a:pPr lvl="1"/>
            <a:r>
              <a:rPr lang="en-US" sz="2400" dirty="0"/>
              <a:t>Commitment from all staff and board members to reduce preventable harm to patients and ensure the safety of patients</a:t>
            </a:r>
          </a:p>
        </p:txBody>
      </p:sp>
    </p:spTree>
    <p:custDataLst>
      <p:tags r:id="rId1"/>
    </p:custDataLst>
    <p:extLst>
      <p:ext uri="{BB962C8B-B14F-4D97-AF65-F5344CB8AC3E}">
        <p14:creationId xmlns:p14="http://schemas.microsoft.com/office/powerpoint/2010/main" val="2838514916"/>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Financial Strength</a:t>
            </a:r>
          </a:p>
        </p:txBody>
      </p:sp>
      <p:sp>
        <p:nvSpPr>
          <p:cNvPr id="3" name="Content Placeholder 2"/>
          <p:cNvSpPr>
            <a:spLocks noGrp="1"/>
          </p:cNvSpPr>
          <p:nvPr>
            <p:ph idx="1"/>
          </p:nvPr>
        </p:nvSpPr>
        <p:spPr>
          <a:xfrm>
            <a:off x="457200" y="1676401"/>
            <a:ext cx="8229600" cy="4572000"/>
          </a:xfrm>
        </p:spPr>
        <p:txBody>
          <a:bodyPr>
            <a:noAutofit/>
          </a:bodyPr>
          <a:lstStyle/>
          <a:p>
            <a:pPr>
              <a:lnSpc>
                <a:spcPct val="90000"/>
              </a:lnSpc>
              <a:spcBef>
                <a:spcPts val="600"/>
              </a:spcBef>
            </a:pPr>
            <a:r>
              <a:rPr lang="en-US" sz="2400" b="1" dirty="0"/>
              <a:t>Strong financial performance (18%)</a:t>
            </a:r>
          </a:p>
          <a:p>
            <a:pPr lvl="1">
              <a:lnSpc>
                <a:spcPct val="90000"/>
              </a:lnSpc>
              <a:spcBef>
                <a:spcPts val="600"/>
              </a:spcBef>
            </a:pPr>
            <a:r>
              <a:rPr lang="en-US" sz="2400" dirty="0"/>
              <a:t>Positive and consistent operating results, with large non-operating revenue gains</a:t>
            </a:r>
          </a:p>
          <a:p>
            <a:pPr>
              <a:lnSpc>
                <a:spcPct val="90000"/>
              </a:lnSpc>
              <a:spcBef>
                <a:spcPts val="600"/>
              </a:spcBef>
            </a:pPr>
            <a:r>
              <a:rPr lang="en-US" sz="2400" b="1" dirty="0"/>
              <a:t>Increased revenues through improved quality and patient safety (12%)</a:t>
            </a:r>
          </a:p>
          <a:p>
            <a:pPr lvl="1">
              <a:lnSpc>
                <a:spcPct val="90000"/>
              </a:lnSpc>
              <a:spcBef>
                <a:spcPts val="600"/>
              </a:spcBef>
            </a:pPr>
            <a:r>
              <a:rPr lang="en-US" sz="2400" dirty="0"/>
              <a:t>Exceptional quality and safety has increased volume and revenues</a:t>
            </a:r>
          </a:p>
          <a:p>
            <a:pPr>
              <a:lnSpc>
                <a:spcPct val="90000"/>
              </a:lnSpc>
              <a:spcBef>
                <a:spcPts val="600"/>
              </a:spcBef>
            </a:pPr>
            <a:r>
              <a:rPr lang="en-US" sz="2400" b="1" dirty="0"/>
              <a:t>Increased revenues and resources to make necessary investments and improvements (12%)</a:t>
            </a:r>
          </a:p>
          <a:p>
            <a:pPr lvl="1">
              <a:lnSpc>
                <a:spcPct val="90000"/>
              </a:lnSpc>
              <a:spcBef>
                <a:spcPts val="600"/>
              </a:spcBef>
            </a:pPr>
            <a:r>
              <a:rPr lang="en-US" sz="2400" dirty="0"/>
              <a:t>Budgeting and generation of revenues allowing for necessary investments in technology, facilities and staff recruitment</a:t>
            </a:r>
          </a:p>
        </p:txBody>
      </p:sp>
    </p:spTree>
    <p:custDataLst>
      <p:tags r:id="rId1"/>
    </p:custDataLst>
    <p:extLst>
      <p:ext uri="{BB962C8B-B14F-4D97-AF65-F5344CB8AC3E}">
        <p14:creationId xmlns:p14="http://schemas.microsoft.com/office/powerpoint/2010/main" val="3793766452"/>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5400" dirty="0"/>
              <a:t>Community Partnerships and Relationships</a:t>
            </a:r>
          </a:p>
        </p:txBody>
      </p:sp>
      <p:sp>
        <p:nvSpPr>
          <p:cNvPr id="3" name="Content Placeholder 2"/>
          <p:cNvSpPr>
            <a:spLocks noGrp="1"/>
          </p:cNvSpPr>
          <p:nvPr>
            <p:ph idx="1"/>
          </p:nvPr>
        </p:nvSpPr>
        <p:spPr>
          <a:xfrm>
            <a:off x="457200" y="1981200"/>
            <a:ext cx="8229600" cy="4267200"/>
          </a:xfrm>
        </p:spPr>
        <p:txBody>
          <a:bodyPr>
            <a:normAutofit/>
          </a:bodyPr>
          <a:lstStyle/>
          <a:p>
            <a:r>
              <a:rPr lang="en-US" sz="2800" b="1" dirty="0"/>
              <a:t>Established collaborative relationships/partnerships with community organizations (54%)</a:t>
            </a:r>
          </a:p>
          <a:p>
            <a:pPr lvl="1"/>
            <a:r>
              <a:rPr lang="en-US" sz="2400" dirty="0"/>
              <a:t>Actively partner with organizations in the community to understand and address community health needs</a:t>
            </a:r>
          </a:p>
          <a:p>
            <a:pPr lvl="1"/>
            <a:r>
              <a:rPr lang="en-US" sz="2400" dirty="0"/>
              <a:t>Collaborative relationships and partnerships have allowed Anytown Community to develop and sustain vital community needs programs</a:t>
            </a:r>
          </a:p>
        </p:txBody>
      </p:sp>
    </p:spTree>
    <p:custDataLst>
      <p:tags r:id="rId1"/>
    </p:custDataLst>
    <p:extLst>
      <p:ext uri="{BB962C8B-B14F-4D97-AF65-F5344CB8AC3E}">
        <p14:creationId xmlns:p14="http://schemas.microsoft.com/office/powerpoint/2010/main" val="2121255274"/>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Autofit/>
          </a:bodyPr>
          <a:lstStyle/>
          <a:p>
            <a:r>
              <a:rPr lang="en-US" sz="5400" dirty="0"/>
              <a:t>Community Health Improvement</a:t>
            </a:r>
          </a:p>
        </p:txBody>
      </p:sp>
      <p:sp>
        <p:nvSpPr>
          <p:cNvPr id="3" name="Content Placeholder 2"/>
          <p:cNvSpPr>
            <a:spLocks noGrp="1"/>
          </p:cNvSpPr>
          <p:nvPr>
            <p:ph idx="1"/>
          </p:nvPr>
        </p:nvSpPr>
        <p:spPr>
          <a:xfrm>
            <a:off x="457200" y="1752599"/>
            <a:ext cx="8229600" cy="4495801"/>
          </a:xfrm>
        </p:spPr>
        <p:txBody>
          <a:bodyPr>
            <a:normAutofit lnSpcReduction="10000"/>
          </a:bodyPr>
          <a:lstStyle/>
          <a:p>
            <a:r>
              <a:rPr lang="en-US" sz="2400" b="1" dirty="0"/>
              <a:t>Active leadership in community health improvement (42%)</a:t>
            </a:r>
          </a:p>
          <a:p>
            <a:pPr lvl="1"/>
            <a:r>
              <a:rPr lang="en-US" sz="2000" dirty="0"/>
              <a:t>Actively participate and invest in preventive care initiatives for the long-term</a:t>
            </a:r>
          </a:p>
          <a:p>
            <a:pPr lvl="1"/>
            <a:r>
              <a:rPr lang="en-US" sz="2000" dirty="0"/>
              <a:t>Strong advocates and promoters of good health practices, providing outreach through education in schools and community-based programs</a:t>
            </a:r>
          </a:p>
          <a:p>
            <a:r>
              <a:rPr lang="en-US" sz="2400" b="1" dirty="0"/>
              <a:t>Collaboration with community organizations to promote community health initiatives (33%)</a:t>
            </a:r>
          </a:p>
          <a:p>
            <a:pPr lvl="1"/>
            <a:r>
              <a:rPr lang="en-US" sz="2000" dirty="0"/>
              <a:t>Collaboratives with community health agencies to improve various health indicators</a:t>
            </a:r>
          </a:p>
          <a:p>
            <a:pPr lvl="1"/>
            <a:r>
              <a:rPr lang="en-US" sz="2000" dirty="0"/>
              <a:t>Developed and implemented wellness programs in collaboration with other health agencies</a:t>
            </a:r>
          </a:p>
        </p:txBody>
      </p:sp>
    </p:spTree>
    <p:custDataLst>
      <p:tags r:id="rId1"/>
    </p:custDataLst>
    <p:extLst>
      <p:ext uri="{BB962C8B-B14F-4D97-AF65-F5344CB8AC3E}">
        <p14:creationId xmlns:p14="http://schemas.microsoft.com/office/powerpoint/2010/main" val="616224648"/>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04835"/>
            <a:ext cx="4038600" cy="5440363"/>
          </a:xfrm>
        </p:spPr>
        <p:txBody>
          <a:bodyPr>
            <a:noAutofit/>
          </a:bodyPr>
          <a:lstStyle/>
          <a:p>
            <a:pPr>
              <a:spcBef>
                <a:spcPts val="1200"/>
              </a:spcBef>
            </a:pPr>
            <a:r>
              <a:rPr lang="en-US" sz="2600" dirty="0"/>
              <a:t>TrendPoints</a:t>
            </a:r>
          </a:p>
          <a:p>
            <a:pPr>
              <a:spcBef>
                <a:spcPts val="1200"/>
              </a:spcBef>
            </a:pPr>
            <a:r>
              <a:rPr lang="en-US" sz="2600" dirty="0"/>
              <a:t>The Anytown Community market</a:t>
            </a:r>
          </a:p>
          <a:p>
            <a:pPr lvl="1">
              <a:spcBef>
                <a:spcPts val="1200"/>
              </a:spcBef>
            </a:pPr>
            <a:r>
              <a:rPr lang="en-US" sz="2000" dirty="0"/>
              <a:t>Demographic trends</a:t>
            </a:r>
          </a:p>
          <a:p>
            <a:pPr lvl="1">
              <a:spcBef>
                <a:spcPts val="1200"/>
              </a:spcBef>
            </a:pPr>
            <a:r>
              <a:rPr lang="en-US" sz="2000" dirty="0"/>
              <a:t>Service area utilization</a:t>
            </a:r>
          </a:p>
          <a:p>
            <a:pPr lvl="1">
              <a:spcBef>
                <a:spcPts val="1200"/>
              </a:spcBef>
            </a:pPr>
            <a:r>
              <a:rPr lang="en-US" sz="2000" dirty="0"/>
              <a:t>Competition</a:t>
            </a:r>
          </a:p>
          <a:p>
            <a:pPr>
              <a:spcBef>
                <a:spcPts val="1200"/>
              </a:spcBef>
            </a:pPr>
            <a:r>
              <a:rPr lang="en-US" sz="2600" dirty="0"/>
              <a:t>The leadership view</a:t>
            </a:r>
          </a:p>
          <a:p>
            <a:pPr>
              <a:spcBef>
                <a:spcPts val="1200"/>
              </a:spcBef>
            </a:pPr>
            <a:r>
              <a:rPr lang="en-US" sz="2600" dirty="0"/>
              <a:t>Financial and operating trends</a:t>
            </a:r>
          </a:p>
          <a:p>
            <a:pPr>
              <a:spcBef>
                <a:spcPts val="1200"/>
              </a:spcBef>
            </a:pPr>
            <a:r>
              <a:rPr lang="en-US" sz="2600" dirty="0"/>
              <a:t>Service analyses</a:t>
            </a:r>
          </a:p>
          <a:p>
            <a:pPr>
              <a:spcBef>
                <a:spcPts val="1200"/>
              </a:spcBef>
            </a:pPr>
            <a:r>
              <a:rPr lang="en-US" sz="2600" dirty="0"/>
              <a:t>Information resources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21" y="847222"/>
            <a:ext cx="3867150" cy="5010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9643639"/>
      </p:ext>
    </p:extLst>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Autofit/>
          </a:bodyPr>
          <a:lstStyle/>
          <a:p>
            <a:r>
              <a:rPr lang="en-US" sz="4800" dirty="0"/>
              <a:t>Physician Partnerships and Relationships</a:t>
            </a:r>
          </a:p>
        </p:txBody>
      </p:sp>
      <p:sp>
        <p:nvSpPr>
          <p:cNvPr id="3" name="Content Placeholder 2"/>
          <p:cNvSpPr>
            <a:spLocks noGrp="1"/>
          </p:cNvSpPr>
          <p:nvPr>
            <p:ph idx="1"/>
          </p:nvPr>
        </p:nvSpPr>
        <p:spPr>
          <a:xfrm>
            <a:off x="457200" y="1631576"/>
            <a:ext cx="8534400" cy="4495801"/>
          </a:xfrm>
        </p:spPr>
        <p:txBody>
          <a:bodyPr>
            <a:noAutofit/>
          </a:bodyPr>
          <a:lstStyle/>
          <a:p>
            <a:r>
              <a:rPr lang="en-US" sz="2800" b="1" dirty="0"/>
              <a:t>Continued development of physician relationships (31%)</a:t>
            </a:r>
          </a:p>
          <a:p>
            <a:pPr lvl="1"/>
            <a:r>
              <a:rPr lang="en-US" sz="2400" dirty="0"/>
              <a:t>Greater percentage of physicians employed or contracted with Anytown Community</a:t>
            </a:r>
          </a:p>
          <a:p>
            <a:pPr lvl="1"/>
            <a:r>
              <a:rPr lang="en-US" sz="2400" dirty="0"/>
              <a:t>Continued development of strong physician partnerships to meet community needs</a:t>
            </a:r>
          </a:p>
          <a:p>
            <a:r>
              <a:rPr lang="en-US" sz="2800" b="1" dirty="0"/>
              <a:t>Involvement of medical staff in strategic development (13%)</a:t>
            </a:r>
          </a:p>
          <a:p>
            <a:pPr lvl="1"/>
            <a:r>
              <a:rPr lang="en-US" sz="2400" dirty="0"/>
              <a:t>Physicians and other clinical staff serve on the board and committees to provide strategic development input and feedback</a:t>
            </a:r>
          </a:p>
        </p:txBody>
      </p:sp>
      <p:sp>
        <p:nvSpPr>
          <p:cNvPr id="4" name="TextBox 3"/>
          <p:cNvSpPr txBox="1"/>
          <p:nvPr/>
        </p:nvSpPr>
        <p:spPr>
          <a:xfrm>
            <a:off x="457200" y="6324600"/>
            <a:ext cx="2895600" cy="307777"/>
          </a:xfrm>
          <a:prstGeom prst="rect">
            <a:avLst/>
          </a:prstGeom>
          <a:noFill/>
        </p:spPr>
        <p:txBody>
          <a:bodyPr wrap="square" rtlCol="0">
            <a:spAutoFit/>
          </a:bodyPr>
          <a:lstStyle/>
          <a:p>
            <a:r>
              <a:rPr lang="en-US" sz="1400" i="1" dirty="0">
                <a:latin typeface="Arial Black" pitchFamily="34" charset="0"/>
              </a:rPr>
              <a:t>See pages 62, 76-77</a:t>
            </a:r>
          </a:p>
        </p:txBody>
      </p:sp>
    </p:spTree>
    <p:custDataLst>
      <p:tags r:id="rId1"/>
    </p:custDataLst>
    <p:extLst>
      <p:ext uri="{BB962C8B-B14F-4D97-AF65-F5344CB8AC3E}">
        <p14:creationId xmlns:p14="http://schemas.microsoft.com/office/powerpoint/2010/main" val="1896520185"/>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Efficiency and Effectiveness</a:t>
            </a:r>
          </a:p>
        </p:txBody>
      </p:sp>
      <p:sp>
        <p:nvSpPr>
          <p:cNvPr id="3" name="Content Placeholder 2"/>
          <p:cNvSpPr>
            <a:spLocks noGrp="1"/>
          </p:cNvSpPr>
          <p:nvPr>
            <p:ph idx="1"/>
          </p:nvPr>
        </p:nvSpPr>
        <p:spPr>
          <a:xfrm>
            <a:off x="457200" y="1828799"/>
            <a:ext cx="8229600" cy="4419601"/>
          </a:xfrm>
        </p:spPr>
        <p:txBody>
          <a:bodyPr>
            <a:noAutofit/>
          </a:bodyPr>
          <a:lstStyle/>
          <a:p>
            <a:r>
              <a:rPr lang="en-US" sz="2400" b="1" dirty="0"/>
              <a:t>Utilization of technology to improve efficiency and effectiveness (19%)</a:t>
            </a:r>
          </a:p>
          <a:p>
            <a:pPr lvl="1"/>
            <a:r>
              <a:rPr lang="en-US" sz="2000" dirty="0"/>
              <a:t>Investments and utilization of technology to increase efficiencies and effectiveness</a:t>
            </a:r>
          </a:p>
          <a:p>
            <a:pPr lvl="1"/>
            <a:r>
              <a:rPr lang="en-US" sz="2000" dirty="0"/>
              <a:t>Will continue to see better coordination of care with expanded computerization and technology</a:t>
            </a:r>
          </a:p>
          <a:p>
            <a:r>
              <a:rPr lang="en-US" sz="2400" b="1" dirty="0"/>
              <a:t>Implementation of new performance standards and initiatives (19%)</a:t>
            </a:r>
          </a:p>
          <a:p>
            <a:pPr lvl="1"/>
            <a:r>
              <a:rPr lang="en-US" sz="2000" dirty="0"/>
              <a:t>Introduced and implemented lean and six sigma concepts throughout the organization with positive results</a:t>
            </a:r>
          </a:p>
          <a:p>
            <a:pPr lvl="1"/>
            <a:r>
              <a:rPr lang="en-US" sz="2000" dirty="0"/>
              <a:t>Implemented new standards and initiatives of performance and delivery </a:t>
            </a:r>
            <a:r>
              <a:rPr lang="en-US" sz="2000" dirty="0">
                <a:sym typeface="Wingdings"/>
              </a:rPr>
              <a:t></a:t>
            </a:r>
            <a:endParaRPr lang="en-US" sz="2000" dirty="0"/>
          </a:p>
        </p:txBody>
      </p:sp>
    </p:spTree>
    <p:custDataLst>
      <p:tags r:id="rId1"/>
    </p:custDataLst>
    <p:extLst>
      <p:ext uri="{BB962C8B-B14F-4D97-AF65-F5344CB8AC3E}">
        <p14:creationId xmlns:p14="http://schemas.microsoft.com/office/powerpoint/2010/main" val="467298571"/>
      </p:ext>
    </p:extLst>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Efficiency and Effectiveness</a:t>
            </a:r>
          </a:p>
        </p:txBody>
      </p:sp>
      <p:sp>
        <p:nvSpPr>
          <p:cNvPr id="3" name="Content Placeholder 2"/>
          <p:cNvSpPr>
            <a:spLocks noGrp="1"/>
          </p:cNvSpPr>
          <p:nvPr>
            <p:ph idx="1"/>
          </p:nvPr>
        </p:nvSpPr>
        <p:spPr>
          <a:xfrm>
            <a:off x="457200" y="1828799"/>
            <a:ext cx="8229600" cy="4419601"/>
          </a:xfrm>
        </p:spPr>
        <p:txBody>
          <a:bodyPr>
            <a:noAutofit/>
          </a:bodyPr>
          <a:lstStyle/>
          <a:p>
            <a:r>
              <a:rPr lang="en-US" sz="2800" b="1" dirty="0"/>
              <a:t>Necessary for survival (13%)</a:t>
            </a:r>
          </a:p>
          <a:p>
            <a:pPr lvl="1"/>
            <a:r>
              <a:rPr lang="en-US" sz="2400" dirty="0"/>
              <a:t>Necessary to survive with lower reimbursements</a:t>
            </a:r>
            <a:endParaRPr lang="en-US" sz="2000" dirty="0"/>
          </a:p>
          <a:p>
            <a:r>
              <a:rPr lang="en-US" sz="2800" b="1" dirty="0"/>
              <a:t>Maintain quality through efficiency efforts (13%)</a:t>
            </a:r>
          </a:p>
          <a:p>
            <a:pPr lvl="1"/>
            <a:r>
              <a:rPr lang="en-US" sz="2400" dirty="0"/>
              <a:t>Maintaining quality and doing so as efficiently as possible</a:t>
            </a:r>
          </a:p>
          <a:p>
            <a:r>
              <a:rPr lang="en-US" sz="2800" b="1" dirty="0"/>
              <a:t>Leader in efficiency and effectiveness (13%)</a:t>
            </a:r>
          </a:p>
          <a:p>
            <a:pPr lvl="1"/>
            <a:r>
              <a:rPr lang="en-US" sz="2400" dirty="0"/>
              <a:t>The best in efficient operations with first class results</a:t>
            </a:r>
          </a:p>
        </p:txBody>
      </p:sp>
    </p:spTree>
    <p:custDataLst>
      <p:tags r:id="rId1"/>
    </p:custDataLst>
    <p:extLst>
      <p:ext uri="{BB962C8B-B14F-4D97-AF65-F5344CB8AC3E}">
        <p14:creationId xmlns:p14="http://schemas.microsoft.com/office/powerpoint/2010/main" val="467298571"/>
      </p:ext>
    </p:extLst>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Autofit/>
          </a:bodyPr>
          <a:lstStyle/>
          <a:p>
            <a:r>
              <a:rPr lang="en-US" sz="6000" dirty="0"/>
              <a:t>Customer Service</a:t>
            </a:r>
          </a:p>
        </p:txBody>
      </p:sp>
      <p:sp>
        <p:nvSpPr>
          <p:cNvPr id="3" name="Content Placeholder 2"/>
          <p:cNvSpPr>
            <a:spLocks noGrp="1"/>
          </p:cNvSpPr>
          <p:nvPr>
            <p:ph idx="1"/>
          </p:nvPr>
        </p:nvSpPr>
        <p:spPr>
          <a:xfrm>
            <a:off x="457200" y="1752599"/>
            <a:ext cx="8229600" cy="4495801"/>
          </a:xfrm>
        </p:spPr>
        <p:txBody>
          <a:bodyPr>
            <a:normAutofit/>
          </a:bodyPr>
          <a:lstStyle/>
          <a:p>
            <a:r>
              <a:rPr lang="en-US" sz="2800" b="1" dirty="0"/>
              <a:t>Patients and their families are treated with respect (27%)</a:t>
            </a:r>
          </a:p>
          <a:p>
            <a:pPr lvl="1"/>
            <a:r>
              <a:rPr lang="en-US" sz="2400" dirty="0"/>
              <a:t>Each patient and their families are treated with the most respect, dignity and compassion</a:t>
            </a:r>
          </a:p>
          <a:p>
            <a:pPr lvl="1"/>
            <a:r>
              <a:rPr lang="en-US" sz="2400" dirty="0"/>
              <a:t>A must to become the hospital of choice</a:t>
            </a:r>
          </a:p>
          <a:p>
            <a:r>
              <a:rPr lang="en-US" sz="2800" b="1" dirty="0"/>
              <a:t>Highest satisfaction ratings in the region (20%)</a:t>
            </a:r>
          </a:p>
          <a:p>
            <a:pPr lvl="1"/>
            <a:r>
              <a:rPr lang="en-US" sz="2400" dirty="0"/>
              <a:t>Higher ratings than the competition and state and national standards</a:t>
            </a:r>
          </a:p>
          <a:p>
            <a:pPr lvl="1"/>
            <a:r>
              <a:rPr lang="en-US" sz="2400" dirty="0"/>
              <a:t>HCAPS scores are the highest in the region</a:t>
            </a:r>
          </a:p>
        </p:txBody>
      </p:sp>
      <p:sp>
        <p:nvSpPr>
          <p:cNvPr id="4" name="TextBox 3"/>
          <p:cNvSpPr txBox="1"/>
          <p:nvPr/>
        </p:nvSpPr>
        <p:spPr>
          <a:xfrm>
            <a:off x="457200" y="6324600"/>
            <a:ext cx="2895600" cy="307777"/>
          </a:xfrm>
          <a:prstGeom prst="rect">
            <a:avLst/>
          </a:prstGeom>
          <a:noFill/>
        </p:spPr>
        <p:txBody>
          <a:bodyPr wrap="square" rtlCol="0">
            <a:spAutoFit/>
          </a:bodyPr>
          <a:lstStyle/>
          <a:p>
            <a:r>
              <a:rPr lang="en-US" sz="1400" i="1" dirty="0">
                <a:latin typeface="Arial Black" pitchFamily="34" charset="0"/>
              </a:rPr>
              <a:t>See pages 62, 78-79</a:t>
            </a:r>
          </a:p>
        </p:txBody>
      </p:sp>
    </p:spTree>
    <p:custDataLst>
      <p:tags r:id="rId1"/>
    </p:custDataLst>
    <p:extLst>
      <p:ext uri="{BB962C8B-B14F-4D97-AF65-F5344CB8AC3E}">
        <p14:creationId xmlns:p14="http://schemas.microsoft.com/office/powerpoint/2010/main" val="1766265691"/>
      </p:ext>
    </p:extLst>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Autofit/>
          </a:bodyPr>
          <a:lstStyle/>
          <a:p>
            <a:r>
              <a:rPr lang="en-US" sz="6000" dirty="0"/>
              <a:t>Workforce</a:t>
            </a:r>
          </a:p>
        </p:txBody>
      </p:sp>
      <p:sp>
        <p:nvSpPr>
          <p:cNvPr id="3" name="Content Placeholder 2"/>
          <p:cNvSpPr>
            <a:spLocks noGrp="1"/>
          </p:cNvSpPr>
          <p:nvPr>
            <p:ph idx="1"/>
          </p:nvPr>
        </p:nvSpPr>
        <p:spPr>
          <a:xfrm>
            <a:off x="457200" y="1752599"/>
            <a:ext cx="8229600" cy="4495801"/>
          </a:xfrm>
        </p:spPr>
        <p:txBody>
          <a:bodyPr>
            <a:noAutofit/>
          </a:bodyPr>
          <a:lstStyle/>
          <a:p>
            <a:r>
              <a:rPr lang="en-US" sz="2400" b="1" dirty="0"/>
              <a:t>High morale and dedication (28%)</a:t>
            </a:r>
          </a:p>
          <a:p>
            <a:pPr lvl="1"/>
            <a:r>
              <a:rPr lang="en-US" sz="2000" dirty="0"/>
              <a:t>Employer of choice – fully staffed in all areas</a:t>
            </a:r>
          </a:p>
          <a:p>
            <a:pPr lvl="1"/>
            <a:r>
              <a:rPr lang="en-US" sz="2000" dirty="0"/>
              <a:t>Motivated, dedicated and proud to be part of Anytown Community</a:t>
            </a:r>
          </a:p>
          <a:p>
            <a:r>
              <a:rPr lang="en-US" sz="2400" b="1" dirty="0"/>
              <a:t>Recruit and retain the best (22%)</a:t>
            </a:r>
          </a:p>
          <a:p>
            <a:pPr lvl="1"/>
            <a:r>
              <a:rPr lang="en-US" sz="2000" dirty="0"/>
              <a:t>Credentialed and qualified physicians and staff are are the best in their industry</a:t>
            </a:r>
          </a:p>
          <a:p>
            <a:pPr lvl="1"/>
            <a:r>
              <a:rPr lang="en-US" sz="2000" dirty="0"/>
              <a:t>Recruited and retained workforce from all sources – local, regional and national</a:t>
            </a:r>
          </a:p>
          <a:p>
            <a:r>
              <a:rPr lang="en-US" sz="2400" b="1" dirty="0"/>
              <a:t>Ongoing education and development (17%)</a:t>
            </a:r>
          </a:p>
          <a:p>
            <a:pPr lvl="1"/>
            <a:r>
              <a:rPr lang="en-US" sz="2000" dirty="0"/>
              <a:t>Invest in ongoing education and training for all employees</a:t>
            </a:r>
          </a:p>
          <a:p>
            <a:pPr lvl="1"/>
            <a:r>
              <a:rPr lang="en-US" sz="2000" dirty="0"/>
              <a:t>Set and measure standards of clinical competence</a:t>
            </a:r>
          </a:p>
        </p:txBody>
      </p:sp>
    </p:spTree>
    <p:custDataLst>
      <p:tags r:id="rId1"/>
    </p:custDataLst>
    <p:extLst>
      <p:ext uri="{BB962C8B-B14F-4D97-AF65-F5344CB8AC3E}">
        <p14:creationId xmlns:p14="http://schemas.microsoft.com/office/powerpoint/2010/main" val="3159725426"/>
      </p:ext>
    </p:extLst>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88893"/>
            <a:ext cx="8991600" cy="1143000"/>
          </a:xfrm>
        </p:spPr>
        <p:txBody>
          <a:bodyPr>
            <a:noAutofit/>
          </a:bodyPr>
          <a:lstStyle/>
          <a:p>
            <a:pPr algn="ctr"/>
            <a:r>
              <a:rPr lang="en-US" sz="4800" dirty="0"/>
              <a:t>Anytown Community as America’s Top Hospital in 5 years</a:t>
            </a:r>
          </a:p>
        </p:txBody>
      </p:sp>
      <p:sp>
        <p:nvSpPr>
          <p:cNvPr id="3" name="Content Placeholder 2"/>
          <p:cNvSpPr>
            <a:spLocks noGrp="1"/>
          </p:cNvSpPr>
          <p:nvPr>
            <p:ph idx="1"/>
          </p:nvPr>
        </p:nvSpPr>
        <p:spPr>
          <a:xfrm>
            <a:off x="762000" y="2376859"/>
            <a:ext cx="7924800" cy="3566742"/>
          </a:xfrm>
        </p:spPr>
        <p:txBody>
          <a:bodyPr/>
          <a:lstStyle/>
          <a:p>
            <a:pPr marL="0" indent="0" algn="ctr">
              <a:buNone/>
            </a:pPr>
            <a:r>
              <a:rPr lang="en-US" dirty="0"/>
              <a:t>If Anytown Community were to be named America’s top hospital by </a:t>
            </a:r>
            <a:r>
              <a:rPr lang="en-US" i="1" dirty="0"/>
              <a:t>Modern Healthcare Magazine</a:t>
            </a:r>
            <a:r>
              <a:rPr lang="en-US" dirty="0"/>
              <a:t> in five years, and you were being interviewed by the reporter, what would you tell the reporter about the reasons Anytown Community has received this distinguished award?</a:t>
            </a:r>
          </a:p>
        </p:txBody>
      </p:sp>
    </p:spTree>
    <p:custDataLst>
      <p:tags r:id="rId1"/>
    </p:custDataLst>
    <p:extLst>
      <p:ext uri="{BB962C8B-B14F-4D97-AF65-F5344CB8AC3E}">
        <p14:creationId xmlns:p14="http://schemas.microsoft.com/office/powerpoint/2010/main" val="2654494648"/>
      </p:ext>
    </p:extLst>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America’s Top Hospital</a:t>
            </a:r>
          </a:p>
        </p:txBody>
      </p:sp>
      <p:sp>
        <p:nvSpPr>
          <p:cNvPr id="3" name="Content Placeholder 2"/>
          <p:cNvSpPr>
            <a:spLocks noGrp="1"/>
          </p:cNvSpPr>
          <p:nvPr>
            <p:ph idx="1"/>
          </p:nvPr>
        </p:nvSpPr>
        <p:spPr>
          <a:xfrm>
            <a:off x="457200" y="1828799"/>
            <a:ext cx="8229600" cy="4419601"/>
          </a:xfrm>
        </p:spPr>
        <p:txBody>
          <a:bodyPr>
            <a:noAutofit/>
          </a:bodyPr>
          <a:lstStyle/>
          <a:p>
            <a:r>
              <a:rPr lang="en-US" sz="2000" b="1" dirty="0"/>
              <a:t>Leadership and staff commitment to mission, values and vision</a:t>
            </a:r>
          </a:p>
          <a:p>
            <a:pPr lvl="1"/>
            <a:r>
              <a:rPr lang="en-US" sz="1800" dirty="0"/>
              <a:t>Dedicated and focused work of administration and staff to fulfill the mission and live the values every day in work and in decisions</a:t>
            </a:r>
          </a:p>
          <a:p>
            <a:pPr lvl="1"/>
            <a:r>
              <a:rPr lang="en-US" sz="1800" dirty="0"/>
              <a:t>Happy and excellent staff that is reflected in the treatment and care of patients</a:t>
            </a:r>
          </a:p>
          <a:p>
            <a:pPr lvl="1"/>
            <a:r>
              <a:rPr lang="en-US" sz="1800" dirty="0"/>
              <a:t>The board, administration, medical staff and other associates work as a team to achieve the goal of becoming the best hospital in the country</a:t>
            </a:r>
          </a:p>
          <a:p>
            <a:r>
              <a:rPr lang="en-US" sz="2000" b="1" dirty="0"/>
              <a:t>Focus on quality and patient safety</a:t>
            </a:r>
          </a:p>
          <a:p>
            <a:pPr lvl="1"/>
            <a:r>
              <a:rPr lang="en-US" sz="1800" dirty="0"/>
              <a:t>Emphasis on care have kept incidents at an enviable low level</a:t>
            </a:r>
          </a:p>
          <a:p>
            <a:pPr lvl="1"/>
            <a:r>
              <a:rPr lang="en-US" sz="1800" dirty="0"/>
              <a:t>Quality and patient safety is the highest priority</a:t>
            </a:r>
          </a:p>
          <a:p>
            <a:r>
              <a:rPr lang="en-US" sz="2000" b="1" dirty="0"/>
              <a:t>Integrated services</a:t>
            </a:r>
            <a:r>
              <a:rPr lang="en-US" sz="1800" b="1" dirty="0"/>
              <a:t> </a:t>
            </a:r>
          </a:p>
          <a:p>
            <a:pPr lvl="1"/>
            <a:r>
              <a:rPr lang="en-US" sz="1800" dirty="0"/>
              <a:t>Long and sustained initiative to integrate services and physicians to align goals and provide highly efficient and coordinated services</a:t>
            </a:r>
          </a:p>
        </p:txBody>
      </p:sp>
    </p:spTree>
    <p:custDataLst>
      <p:tags r:id="rId1"/>
    </p:custDataLst>
    <p:extLst>
      <p:ext uri="{BB962C8B-B14F-4D97-AF65-F5344CB8AC3E}">
        <p14:creationId xmlns:p14="http://schemas.microsoft.com/office/powerpoint/2010/main" val="4019268431"/>
      </p:ext>
    </p:extLst>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Critical Factors in Anytown Community’s Success</a:t>
            </a:r>
          </a:p>
        </p:txBody>
      </p:sp>
    </p:spTree>
    <p:custDataLst>
      <p:tags r:id="rId1"/>
    </p:custDataLst>
    <p:extLst>
      <p:ext uri="{BB962C8B-B14F-4D97-AF65-F5344CB8AC3E}">
        <p14:creationId xmlns:p14="http://schemas.microsoft.com/office/powerpoint/2010/main" val="137141728"/>
      </p:ext>
    </p:extLst>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Success Factors for the Next Five Years</a:t>
            </a:r>
          </a:p>
        </p:txBody>
      </p:sp>
      <p:sp>
        <p:nvSpPr>
          <p:cNvPr id="3" name="Content Placeholder 2"/>
          <p:cNvSpPr>
            <a:spLocks noGrp="1"/>
          </p:cNvSpPr>
          <p:nvPr>
            <p:ph idx="1"/>
          </p:nvPr>
        </p:nvSpPr>
        <p:spPr>
          <a:xfrm>
            <a:off x="457200" y="1752600"/>
            <a:ext cx="8229600" cy="4373563"/>
          </a:xfrm>
        </p:spPr>
        <p:txBody>
          <a:bodyPr>
            <a:normAutofit/>
          </a:bodyPr>
          <a:lstStyle/>
          <a:p>
            <a:r>
              <a:rPr lang="en-US" sz="4000" dirty="0"/>
              <a:t>Community accountability</a:t>
            </a:r>
          </a:p>
          <a:p>
            <a:r>
              <a:rPr lang="en-US" sz="4000" dirty="0"/>
              <a:t>Quality/patient safety/customer service</a:t>
            </a:r>
          </a:p>
          <a:p>
            <a:r>
              <a:rPr lang="en-US" sz="4000" dirty="0"/>
              <a:t>Financial performance</a:t>
            </a:r>
          </a:p>
          <a:p>
            <a:r>
              <a:rPr lang="en-US" sz="4000" dirty="0"/>
              <a:t>Leadership</a:t>
            </a:r>
          </a:p>
          <a:p>
            <a:r>
              <a:rPr lang="en-US" sz="4000" dirty="0"/>
              <a:t>Planning</a:t>
            </a:r>
          </a:p>
        </p:txBody>
      </p:sp>
    </p:spTree>
    <p:custDataLst>
      <p:tags r:id="rId1"/>
    </p:custDataLst>
    <p:extLst>
      <p:ext uri="{BB962C8B-B14F-4D97-AF65-F5344CB8AC3E}">
        <p14:creationId xmlns:p14="http://schemas.microsoft.com/office/powerpoint/2010/main" val="471613408"/>
      </p:ext>
    </p:extLst>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dirty="0"/>
              <a:t>Community Accountability – Higher Rated</a:t>
            </a:r>
          </a:p>
        </p:txBody>
      </p:sp>
      <p:grpSp>
        <p:nvGrpSpPr>
          <p:cNvPr id="4" name="Group 3"/>
          <p:cNvGrpSpPr/>
          <p:nvPr/>
        </p:nvGrpSpPr>
        <p:grpSpPr>
          <a:xfrm>
            <a:off x="529114" y="1358900"/>
            <a:ext cx="8081486" cy="4776256"/>
            <a:chOff x="529114" y="1358900"/>
            <a:chExt cx="8081486" cy="4776256"/>
          </a:xfrm>
        </p:grpSpPr>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14" y="1358900"/>
              <a:ext cx="8081486" cy="477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Box 2"/>
            <p:cNvSpPr txBox="1"/>
            <p:nvPr/>
          </p:nvSpPr>
          <p:spPr>
            <a:xfrm>
              <a:off x="1291114" y="2125980"/>
              <a:ext cx="1375886" cy="221599"/>
            </a:xfrm>
            <a:prstGeom prst="rect">
              <a:avLst/>
            </a:prstGeom>
            <a:solidFill>
              <a:schemeClr val="bg1"/>
            </a:solidFill>
          </p:spPr>
          <p:txBody>
            <a:bodyPr wrap="square" lIns="9144" tIns="18288" rIns="9144" bIns="18288" rtlCol="0">
              <a:spAutoFit/>
            </a:bodyPr>
            <a:lstStyle/>
            <a:p>
              <a:r>
                <a:rPr lang="en-US" sz="1200" b="1" dirty="0">
                  <a:latin typeface="Arial Narrow" pitchFamily="34" charset="0"/>
                </a:rPr>
                <a:t>Anytown Community’s</a:t>
              </a:r>
            </a:p>
          </p:txBody>
        </p:sp>
        <p:sp>
          <p:nvSpPr>
            <p:cNvPr id="7" name="TextBox 6"/>
            <p:cNvSpPr txBox="1"/>
            <p:nvPr/>
          </p:nvSpPr>
          <p:spPr>
            <a:xfrm>
              <a:off x="1638300" y="3032760"/>
              <a:ext cx="1295400" cy="221599"/>
            </a:xfrm>
            <a:prstGeom prst="rect">
              <a:avLst/>
            </a:prstGeom>
            <a:solidFill>
              <a:schemeClr val="bg1"/>
            </a:solidFill>
          </p:spPr>
          <p:txBody>
            <a:bodyPr wrap="square" lIns="9144" tIns="18288" rIns="9144" bIns="18288" rtlCol="0">
              <a:spAutoFit/>
            </a:bodyPr>
            <a:lstStyle/>
            <a:p>
              <a:r>
                <a:rPr lang="en-US" sz="1200" b="1" dirty="0">
                  <a:latin typeface="Arial Narrow" pitchFamily="34" charset="0"/>
                </a:rPr>
                <a:t>Anytown Community</a:t>
              </a:r>
            </a:p>
          </p:txBody>
        </p:sp>
        <p:sp>
          <p:nvSpPr>
            <p:cNvPr id="8" name="TextBox 7"/>
            <p:cNvSpPr txBox="1"/>
            <p:nvPr/>
          </p:nvSpPr>
          <p:spPr>
            <a:xfrm>
              <a:off x="1638300" y="4037981"/>
              <a:ext cx="1295400" cy="221599"/>
            </a:xfrm>
            <a:prstGeom prst="rect">
              <a:avLst/>
            </a:prstGeom>
            <a:solidFill>
              <a:schemeClr val="bg1"/>
            </a:solidFill>
          </p:spPr>
          <p:txBody>
            <a:bodyPr wrap="square" lIns="9144" tIns="18288" rIns="9144" bIns="18288" rtlCol="0">
              <a:spAutoFit/>
            </a:bodyPr>
            <a:lstStyle/>
            <a:p>
              <a:r>
                <a:rPr lang="en-US" sz="1200" b="1" dirty="0">
                  <a:latin typeface="Arial Narrow" pitchFamily="34" charset="0"/>
                </a:rPr>
                <a:t>Anytown Community</a:t>
              </a:r>
            </a:p>
          </p:txBody>
        </p:sp>
        <p:sp>
          <p:nvSpPr>
            <p:cNvPr id="9" name="TextBox 8"/>
            <p:cNvSpPr txBox="1"/>
            <p:nvPr/>
          </p:nvSpPr>
          <p:spPr>
            <a:xfrm>
              <a:off x="2065020" y="4549140"/>
              <a:ext cx="1295400" cy="221599"/>
            </a:xfrm>
            <a:prstGeom prst="rect">
              <a:avLst/>
            </a:prstGeom>
            <a:solidFill>
              <a:schemeClr val="bg1"/>
            </a:solidFill>
          </p:spPr>
          <p:txBody>
            <a:bodyPr wrap="square" lIns="9144" tIns="18288" rIns="9144" bIns="18288" rtlCol="0">
              <a:spAutoFit/>
            </a:bodyPr>
            <a:lstStyle/>
            <a:p>
              <a:r>
                <a:rPr lang="en-US" sz="1200" b="1" dirty="0">
                  <a:latin typeface="Arial Narrow" pitchFamily="34" charset="0"/>
                </a:rPr>
                <a:t>Anytown Community</a:t>
              </a:r>
            </a:p>
          </p:txBody>
        </p:sp>
      </p:grpSp>
    </p:spTree>
    <p:custDataLst>
      <p:tags r:id="rId1"/>
    </p:custDataLst>
    <p:extLst>
      <p:ext uri="{BB962C8B-B14F-4D97-AF65-F5344CB8AC3E}">
        <p14:creationId xmlns:p14="http://schemas.microsoft.com/office/powerpoint/2010/main" val="799001674"/>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Strategic Questions to be Addressed Today</a:t>
            </a:r>
          </a:p>
        </p:txBody>
      </p:sp>
      <p:sp>
        <p:nvSpPr>
          <p:cNvPr id="3" name="Content Placeholder 2"/>
          <p:cNvSpPr>
            <a:spLocks noGrp="1"/>
          </p:cNvSpPr>
          <p:nvPr>
            <p:ph idx="1"/>
          </p:nvPr>
        </p:nvSpPr>
        <p:spPr>
          <a:xfrm>
            <a:off x="457200" y="1752600"/>
            <a:ext cx="8229600" cy="4648200"/>
          </a:xfrm>
        </p:spPr>
        <p:txBody>
          <a:bodyPr>
            <a:normAutofit/>
          </a:bodyPr>
          <a:lstStyle/>
          <a:p>
            <a:pPr>
              <a:spcBef>
                <a:spcPts val="800"/>
              </a:spcBef>
            </a:pPr>
            <a:r>
              <a:rPr lang="en-US" sz="1600" dirty="0"/>
              <a:t>What should be Anytown Community Hospital’s overall five-goal in each of our pillar areas?</a:t>
            </a:r>
          </a:p>
          <a:p>
            <a:pPr>
              <a:spcBef>
                <a:spcPts val="800"/>
              </a:spcBef>
            </a:pPr>
            <a:r>
              <a:rPr lang="en-US" sz="1600" dirty="0"/>
              <a:t>What is Anytown Community Hospital’s unique and distinctive value and role in meeting patients’ and the community’s needs in the pillar areas?</a:t>
            </a:r>
          </a:p>
          <a:p>
            <a:pPr>
              <a:spcBef>
                <a:spcPts val="800"/>
              </a:spcBef>
            </a:pPr>
            <a:r>
              <a:rPr lang="en-US" sz="1600" dirty="0"/>
              <a:t>What assumptions can we make about trends, community needs, market development, etc., that will drive our strategic initiatives?</a:t>
            </a:r>
          </a:p>
          <a:p>
            <a:pPr>
              <a:spcBef>
                <a:spcPts val="800"/>
              </a:spcBef>
            </a:pPr>
            <a:r>
              <a:rPr lang="en-US" sz="1600" dirty="0"/>
              <a:t>What initiatives should Anytown Community Hospital consider undertaking to achieve our goal?  Immediate (next 12 months)?  Longer-term (three to five years)?</a:t>
            </a:r>
          </a:p>
          <a:p>
            <a:pPr>
              <a:spcBef>
                <a:spcPts val="800"/>
              </a:spcBef>
            </a:pPr>
            <a:r>
              <a:rPr lang="en-US" sz="1600" dirty="0"/>
              <a:t>What resources does Anytown Community Hospital presently have in place to help ensure our future success?</a:t>
            </a:r>
          </a:p>
          <a:p>
            <a:pPr>
              <a:spcBef>
                <a:spcPts val="800"/>
              </a:spcBef>
            </a:pPr>
            <a:r>
              <a:rPr lang="en-US" sz="1600" dirty="0"/>
              <a:t>What resources will Anytown Community Hospital need that it doesn’t presently have in order to ensure success?</a:t>
            </a:r>
          </a:p>
          <a:p>
            <a:pPr>
              <a:spcBef>
                <a:spcPts val="800"/>
              </a:spcBef>
            </a:pPr>
            <a:r>
              <a:rPr lang="en-US" sz="1600" dirty="0"/>
              <a:t>What, if anything, could threaten Anytown Community Hospital’s ability to be successful in achieving success in our pillar areas?</a:t>
            </a:r>
          </a:p>
          <a:p>
            <a:pPr>
              <a:spcBef>
                <a:spcPts val="800"/>
              </a:spcBef>
            </a:pPr>
            <a:r>
              <a:rPr lang="en-US" sz="1600" dirty="0"/>
              <a:t>What factors are most critical to Anytown Community Hospital’s strategic success?</a:t>
            </a:r>
          </a:p>
        </p:txBody>
      </p:sp>
    </p:spTree>
    <p:extLst>
      <p:ext uri="{BB962C8B-B14F-4D97-AF65-F5344CB8AC3E}">
        <p14:creationId xmlns:p14="http://schemas.microsoft.com/office/powerpoint/2010/main" val="160366820"/>
      </p:ext>
    </p:extLst>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dirty="0"/>
              <a:t>Community Accountability – Lower Rated</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74" y="1416462"/>
            <a:ext cx="7867126" cy="468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228600" y="6400800"/>
            <a:ext cx="2895600" cy="307777"/>
          </a:xfrm>
          <a:prstGeom prst="rect">
            <a:avLst/>
          </a:prstGeom>
          <a:noFill/>
        </p:spPr>
        <p:txBody>
          <a:bodyPr wrap="square" rtlCol="0">
            <a:spAutoFit/>
          </a:bodyPr>
          <a:lstStyle/>
          <a:p>
            <a:r>
              <a:rPr lang="en-US" sz="1400" i="1" dirty="0">
                <a:solidFill>
                  <a:schemeClr val="bg1"/>
                </a:solidFill>
                <a:latin typeface="Arial Black" pitchFamily="34" charset="0"/>
              </a:rPr>
              <a:t>See page 65</a:t>
            </a:r>
          </a:p>
        </p:txBody>
      </p:sp>
    </p:spTree>
    <p:custDataLst>
      <p:tags r:id="rId1"/>
    </p:custDataLst>
    <p:extLst>
      <p:ext uri="{BB962C8B-B14F-4D97-AF65-F5344CB8AC3E}">
        <p14:creationId xmlns:p14="http://schemas.microsoft.com/office/powerpoint/2010/main" val="2600066131"/>
      </p:ext>
    </p:extLst>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Quality/Patient Safety/Customer Service</a:t>
            </a:r>
          </a:p>
        </p:txBody>
      </p:sp>
      <p:grpSp>
        <p:nvGrpSpPr>
          <p:cNvPr id="3" name="Group 2"/>
          <p:cNvGrpSpPr/>
          <p:nvPr/>
        </p:nvGrpSpPr>
        <p:grpSpPr>
          <a:xfrm>
            <a:off x="669924" y="1275661"/>
            <a:ext cx="7788276" cy="4873416"/>
            <a:chOff x="669924" y="1275661"/>
            <a:chExt cx="7788276" cy="4873416"/>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24" y="1275661"/>
              <a:ext cx="7788276" cy="4873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p:cNvSpPr txBox="1"/>
            <p:nvPr/>
          </p:nvSpPr>
          <p:spPr>
            <a:xfrm>
              <a:off x="1371600" y="2812112"/>
              <a:ext cx="1295400" cy="221599"/>
            </a:xfrm>
            <a:prstGeom prst="rect">
              <a:avLst/>
            </a:prstGeom>
            <a:solidFill>
              <a:schemeClr val="bg1"/>
            </a:solidFill>
          </p:spPr>
          <p:txBody>
            <a:bodyPr wrap="square" lIns="9144" tIns="18288" rIns="9144" bIns="18288" rtlCol="0">
              <a:spAutoFit/>
            </a:bodyPr>
            <a:lstStyle/>
            <a:p>
              <a:pPr algn="ctr"/>
              <a:r>
                <a:rPr lang="en-US" sz="1150" b="1" dirty="0">
                  <a:latin typeface="Arial Narrow" pitchFamily="34" charset="0"/>
                </a:rPr>
                <a:t>Anytown Community</a:t>
              </a:r>
            </a:p>
          </p:txBody>
        </p:sp>
      </p:grpSp>
    </p:spTree>
    <p:custDataLst>
      <p:tags r:id="rId1"/>
    </p:custDataLst>
    <p:extLst>
      <p:ext uri="{BB962C8B-B14F-4D97-AF65-F5344CB8AC3E}">
        <p14:creationId xmlns:p14="http://schemas.microsoft.com/office/powerpoint/2010/main" val="1133013276"/>
      </p:ext>
    </p:extLst>
  </p:cSld>
  <p:clrMapOvr>
    <a:masterClrMapping/>
  </p:clrMapOvr>
  <p:transition>
    <p:randomBa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Financial Performance</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4" y="1283881"/>
            <a:ext cx="7731126" cy="4772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733049314"/>
      </p:ext>
    </p:extLst>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Leadership – Higher Rated</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4" y="1190820"/>
            <a:ext cx="7908926" cy="4963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464460256"/>
      </p:ext>
    </p:extLst>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Leadership – Lower Rated</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376" y="1295400"/>
            <a:ext cx="8078424" cy="4543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2165302691"/>
      </p:ext>
    </p:extLst>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Strategic Planning</a:t>
            </a:r>
          </a:p>
        </p:txBody>
      </p:sp>
      <p:grpSp>
        <p:nvGrpSpPr>
          <p:cNvPr id="3" name="Group 2"/>
          <p:cNvGrpSpPr/>
          <p:nvPr/>
        </p:nvGrpSpPr>
        <p:grpSpPr>
          <a:xfrm>
            <a:off x="507591" y="1676400"/>
            <a:ext cx="8283902" cy="3489540"/>
            <a:chOff x="507591" y="1676400"/>
            <a:chExt cx="8283902" cy="3489540"/>
          </a:xfrm>
        </p:grpSpPr>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91" y="1676400"/>
              <a:ext cx="8283902" cy="348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p:cNvSpPr txBox="1"/>
            <p:nvPr/>
          </p:nvSpPr>
          <p:spPr>
            <a:xfrm>
              <a:off x="1828800" y="2239468"/>
              <a:ext cx="1604486" cy="252377"/>
            </a:xfrm>
            <a:prstGeom prst="rect">
              <a:avLst/>
            </a:prstGeom>
            <a:solidFill>
              <a:schemeClr val="bg1"/>
            </a:solidFill>
          </p:spPr>
          <p:txBody>
            <a:bodyPr wrap="square" lIns="9144" tIns="18288" rIns="9144" bIns="18288" rtlCol="0">
              <a:spAutoFit/>
            </a:bodyPr>
            <a:lstStyle/>
            <a:p>
              <a:pPr algn="ctr"/>
              <a:r>
                <a:rPr lang="en-US" sz="1400" b="1" dirty="0">
                  <a:latin typeface="Arial Narrow" pitchFamily="34" charset="0"/>
                </a:rPr>
                <a:t>Anytown Community’s</a:t>
              </a:r>
            </a:p>
          </p:txBody>
        </p:sp>
      </p:grpSp>
    </p:spTree>
    <p:custDataLst>
      <p:tags r:id="rId1"/>
    </p:custDataLst>
    <p:extLst>
      <p:ext uri="{BB962C8B-B14F-4D97-AF65-F5344CB8AC3E}">
        <p14:creationId xmlns:p14="http://schemas.microsoft.com/office/powerpoint/2010/main" val="2010442076"/>
      </p:ext>
    </p:extLst>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Factors Critical to Success in the Next Five Years</a:t>
            </a:r>
          </a:p>
        </p:txBody>
      </p:sp>
      <p:sp>
        <p:nvSpPr>
          <p:cNvPr id="5" name="Content Placeholder 4"/>
          <p:cNvSpPr>
            <a:spLocks noGrp="1"/>
          </p:cNvSpPr>
          <p:nvPr>
            <p:ph idx="1"/>
          </p:nvPr>
        </p:nvSpPr>
        <p:spPr>
          <a:xfrm>
            <a:off x="457200" y="1828799"/>
            <a:ext cx="8229600" cy="4419601"/>
          </a:xfrm>
        </p:spPr>
        <p:txBody>
          <a:bodyPr>
            <a:normAutofit/>
          </a:bodyPr>
          <a:lstStyle/>
          <a:p>
            <a:r>
              <a:rPr lang="en-US" sz="2800" dirty="0"/>
              <a:t>Succession planning for executive management</a:t>
            </a:r>
          </a:p>
          <a:p>
            <a:r>
              <a:rPr lang="en-US" sz="2800" dirty="0"/>
              <a:t>Assess collaborations and adopt the “right ones” to impact facility and community served</a:t>
            </a:r>
          </a:p>
          <a:p>
            <a:r>
              <a:rPr lang="en-US" sz="2800" dirty="0"/>
              <a:t>Improving community perception and buy-in</a:t>
            </a:r>
          </a:p>
          <a:p>
            <a:r>
              <a:rPr lang="en-US" sz="2800" dirty="0"/>
              <a:t>Improving payer mix</a:t>
            </a:r>
          </a:p>
          <a:p>
            <a:r>
              <a:rPr lang="en-US" sz="2800" dirty="0"/>
              <a:t>Improving access to capital</a:t>
            </a:r>
          </a:p>
          <a:p>
            <a:r>
              <a:rPr lang="en-US" sz="2800" dirty="0"/>
              <a:t>Coping with workforce shortages</a:t>
            </a:r>
          </a:p>
          <a:p>
            <a:r>
              <a:rPr lang="en-US" sz="2800" dirty="0"/>
              <a:t>Increases in bad debt and charity</a:t>
            </a:r>
          </a:p>
        </p:txBody>
      </p:sp>
    </p:spTree>
    <p:custDataLst>
      <p:tags r:id="rId1"/>
    </p:custDataLst>
    <p:extLst>
      <p:ext uri="{BB962C8B-B14F-4D97-AF65-F5344CB8AC3E}">
        <p14:creationId xmlns:p14="http://schemas.microsoft.com/office/powerpoint/2010/main" val="1857568865"/>
      </p:ext>
    </p:extLst>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Success Factors for the Next Year</a:t>
            </a:r>
          </a:p>
        </p:txBody>
      </p:sp>
      <p:sp>
        <p:nvSpPr>
          <p:cNvPr id="3" name="Content Placeholder 2"/>
          <p:cNvSpPr>
            <a:spLocks noGrp="1"/>
          </p:cNvSpPr>
          <p:nvPr>
            <p:ph idx="1"/>
          </p:nvPr>
        </p:nvSpPr>
        <p:spPr>
          <a:xfrm>
            <a:off x="457200" y="1752600"/>
            <a:ext cx="8229600" cy="4373563"/>
          </a:xfrm>
        </p:spPr>
        <p:txBody>
          <a:bodyPr>
            <a:normAutofit/>
          </a:bodyPr>
          <a:lstStyle/>
          <a:p>
            <a:r>
              <a:rPr lang="en-US" sz="4000" dirty="0"/>
              <a:t>Successful implementation of information technology</a:t>
            </a:r>
          </a:p>
          <a:p>
            <a:r>
              <a:rPr lang="en-US" sz="4000" dirty="0"/>
              <a:t>Improving quality and patient safety</a:t>
            </a:r>
          </a:p>
          <a:p>
            <a:r>
              <a:rPr lang="en-US" sz="4000" dirty="0"/>
              <a:t>Transitioning to the new CEO</a:t>
            </a:r>
          </a:p>
        </p:txBody>
      </p:sp>
    </p:spTree>
    <p:custDataLst>
      <p:tags r:id="rId1"/>
    </p:custDataLst>
    <p:extLst>
      <p:ext uri="{BB962C8B-B14F-4D97-AF65-F5344CB8AC3E}">
        <p14:creationId xmlns:p14="http://schemas.microsoft.com/office/powerpoint/2010/main" val="2043941483"/>
      </p:ext>
    </p:extLst>
  </p:cSld>
  <p:clrMapOvr>
    <a:masterClrMapping/>
  </p:clrMapOvr>
  <p:transition>
    <p:randomBa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a:t>Governance Improvement Areas</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544" y="1143000"/>
            <a:ext cx="8276456" cy="491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ustDataLst>
      <p:tags r:id="rId1"/>
    </p:custDataLst>
    <p:extLst>
      <p:ext uri="{BB962C8B-B14F-4D97-AF65-F5344CB8AC3E}">
        <p14:creationId xmlns:p14="http://schemas.microsoft.com/office/powerpoint/2010/main" val="4150172309"/>
      </p:ext>
    </p:extLst>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Foundation for the Future: Strategic Pillars of Success</a:t>
            </a:r>
          </a:p>
        </p:txBody>
      </p:sp>
    </p:spTree>
    <p:custDataLst>
      <p:tags r:id="rId1"/>
    </p:custDataLst>
    <p:extLst>
      <p:ext uri="{BB962C8B-B14F-4D97-AF65-F5344CB8AC3E}">
        <p14:creationId xmlns:p14="http://schemas.microsoft.com/office/powerpoint/2010/main" val="3921261172"/>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49775"/>
            <a:ext cx="8686800" cy="1470025"/>
          </a:xfrm>
        </p:spPr>
        <p:txBody>
          <a:bodyPr>
            <a:noAutofit/>
          </a:bodyPr>
          <a:lstStyle/>
          <a:p>
            <a:r>
              <a:rPr lang="en-US" sz="4000" i="1" dirty="0">
                <a:solidFill>
                  <a:srgbClr val="818287"/>
                </a:solidFill>
              </a:rPr>
              <a:t>Where Are We</a:t>
            </a:r>
            <a:r>
              <a:rPr lang="en-US" sz="5400" dirty="0">
                <a:solidFill>
                  <a:srgbClr val="818287"/>
                </a:solidFill>
              </a:rPr>
              <a:t>: </a:t>
            </a:r>
            <a:br>
              <a:rPr lang="en-US" sz="5400" dirty="0"/>
            </a:br>
            <a:r>
              <a:rPr lang="en-US" sz="5400" dirty="0"/>
              <a:t>Critical Strategic Questions</a:t>
            </a:r>
          </a:p>
        </p:txBody>
      </p:sp>
    </p:spTree>
    <p:extLst>
      <p:ext uri="{BB962C8B-B14F-4D97-AF65-F5344CB8AC3E}">
        <p14:creationId xmlns:p14="http://schemas.microsoft.com/office/powerpoint/2010/main" val="166944924"/>
      </p:ext>
    </p:extLst>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Anytown Community Strategic Pillars</a:t>
            </a:r>
          </a:p>
        </p:txBody>
      </p:sp>
      <p:grpSp>
        <p:nvGrpSpPr>
          <p:cNvPr id="18" name="Group 17"/>
          <p:cNvGrpSpPr/>
          <p:nvPr/>
        </p:nvGrpSpPr>
        <p:grpSpPr>
          <a:xfrm>
            <a:off x="1295400" y="1447800"/>
            <a:ext cx="990600" cy="4572000"/>
            <a:chOff x="7391400" y="1447800"/>
            <a:chExt cx="990600" cy="4572000"/>
          </a:xfrm>
        </p:grpSpPr>
        <p:sp>
          <p:nvSpPr>
            <p:cNvPr id="19" name="Can 18"/>
            <p:cNvSpPr/>
            <p:nvPr/>
          </p:nvSpPr>
          <p:spPr>
            <a:xfrm>
              <a:off x="7391400" y="1447800"/>
              <a:ext cx="990600" cy="4572000"/>
            </a:xfrm>
            <a:prstGeom prst="can">
              <a:avLst/>
            </a:prstGeom>
            <a:solidFill>
              <a:srgbClr val="818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620000" y="2363212"/>
              <a:ext cx="609600" cy="3046988"/>
            </a:xfrm>
            <a:prstGeom prst="rect">
              <a:avLst/>
            </a:prstGeom>
            <a:noFill/>
          </p:spPr>
          <p:txBody>
            <a:bodyPr wrap="square" rtlCol="0">
              <a:spAutoFit/>
            </a:bodyPr>
            <a:lstStyle/>
            <a:p>
              <a:pPr algn="ctr"/>
              <a:r>
                <a:rPr lang="en-US" sz="3200" b="1" dirty="0">
                  <a:solidFill>
                    <a:schemeClr val="bg1"/>
                  </a:solidFill>
                  <a:latin typeface="Myriad Pro" pitchFamily="34" charset="0"/>
                </a:rPr>
                <a:t>P</a:t>
              </a:r>
            </a:p>
            <a:p>
              <a:pPr algn="ctr"/>
              <a:r>
                <a:rPr lang="en-US" sz="3200" b="1" dirty="0">
                  <a:solidFill>
                    <a:schemeClr val="bg1"/>
                  </a:solidFill>
                  <a:latin typeface="Myriad Pro" pitchFamily="34" charset="0"/>
                </a:rPr>
                <a:t>E</a:t>
              </a:r>
            </a:p>
            <a:p>
              <a:pPr algn="ctr"/>
              <a:r>
                <a:rPr lang="en-US" sz="3200" b="1" dirty="0">
                  <a:solidFill>
                    <a:schemeClr val="bg1"/>
                  </a:solidFill>
                  <a:latin typeface="Myriad Pro" pitchFamily="34" charset="0"/>
                </a:rPr>
                <a:t>O</a:t>
              </a:r>
            </a:p>
            <a:p>
              <a:pPr algn="ctr"/>
              <a:r>
                <a:rPr lang="en-US" sz="3200" b="1" dirty="0">
                  <a:solidFill>
                    <a:schemeClr val="bg1"/>
                  </a:solidFill>
                  <a:latin typeface="Myriad Pro" pitchFamily="34" charset="0"/>
                </a:rPr>
                <a:t>P</a:t>
              </a:r>
            </a:p>
            <a:p>
              <a:pPr algn="ctr"/>
              <a:r>
                <a:rPr lang="en-US" sz="3200" b="1" dirty="0">
                  <a:solidFill>
                    <a:schemeClr val="bg1"/>
                  </a:solidFill>
                  <a:latin typeface="Myriad Pro" pitchFamily="34" charset="0"/>
                </a:rPr>
                <a:t>L</a:t>
              </a:r>
            </a:p>
            <a:p>
              <a:pPr algn="ctr"/>
              <a:r>
                <a:rPr lang="en-US" sz="3200" b="1" dirty="0">
                  <a:solidFill>
                    <a:schemeClr val="bg1"/>
                  </a:solidFill>
                  <a:latin typeface="Myriad Pro" pitchFamily="34" charset="0"/>
                </a:rPr>
                <a:t>E</a:t>
              </a:r>
            </a:p>
          </p:txBody>
        </p:sp>
      </p:grpSp>
      <p:grpSp>
        <p:nvGrpSpPr>
          <p:cNvPr id="23" name="Group 22"/>
          <p:cNvGrpSpPr/>
          <p:nvPr/>
        </p:nvGrpSpPr>
        <p:grpSpPr>
          <a:xfrm>
            <a:off x="2667000" y="1447800"/>
            <a:ext cx="990600" cy="4572000"/>
            <a:chOff x="2667000" y="1447800"/>
            <a:chExt cx="990600" cy="4572000"/>
          </a:xfrm>
        </p:grpSpPr>
        <p:sp>
          <p:nvSpPr>
            <p:cNvPr id="16" name="Can 15"/>
            <p:cNvSpPr/>
            <p:nvPr/>
          </p:nvSpPr>
          <p:spPr>
            <a:xfrm>
              <a:off x="2667000" y="1447800"/>
              <a:ext cx="990600" cy="4572000"/>
            </a:xfrm>
            <a:prstGeom prst="can">
              <a:avLst/>
            </a:prstGeom>
            <a:solidFill>
              <a:srgbClr val="818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866572" y="2057400"/>
              <a:ext cx="609600" cy="3539430"/>
            </a:xfrm>
            <a:prstGeom prst="rect">
              <a:avLst/>
            </a:prstGeom>
            <a:noFill/>
          </p:spPr>
          <p:txBody>
            <a:bodyPr wrap="square" rtlCol="0">
              <a:spAutoFit/>
            </a:bodyPr>
            <a:lstStyle/>
            <a:p>
              <a:pPr algn="ctr"/>
              <a:r>
                <a:rPr lang="en-US" sz="3200" b="1" dirty="0">
                  <a:solidFill>
                    <a:schemeClr val="bg1"/>
                  </a:solidFill>
                  <a:latin typeface="Myriad Pro" pitchFamily="34" charset="0"/>
                </a:rPr>
                <a:t>F</a:t>
              </a:r>
            </a:p>
            <a:p>
              <a:pPr algn="ctr"/>
              <a:r>
                <a:rPr lang="en-US" sz="3200" b="1" dirty="0">
                  <a:solidFill>
                    <a:schemeClr val="bg1"/>
                  </a:solidFill>
                  <a:latin typeface="Myriad Pro" pitchFamily="34" charset="0"/>
                </a:rPr>
                <a:t>I</a:t>
              </a:r>
            </a:p>
            <a:p>
              <a:pPr algn="ctr"/>
              <a:r>
                <a:rPr lang="en-US" sz="3200" b="1" dirty="0">
                  <a:solidFill>
                    <a:schemeClr val="bg1"/>
                  </a:solidFill>
                  <a:latin typeface="Myriad Pro" pitchFamily="34" charset="0"/>
                </a:rPr>
                <a:t>N</a:t>
              </a:r>
            </a:p>
            <a:p>
              <a:pPr algn="ctr"/>
              <a:r>
                <a:rPr lang="en-US" sz="3200" b="1" dirty="0">
                  <a:solidFill>
                    <a:schemeClr val="bg1"/>
                  </a:solidFill>
                  <a:latin typeface="Myriad Pro" pitchFamily="34" charset="0"/>
                </a:rPr>
                <a:t>A</a:t>
              </a:r>
            </a:p>
            <a:p>
              <a:pPr algn="ctr"/>
              <a:r>
                <a:rPr lang="en-US" sz="3200" b="1" dirty="0">
                  <a:solidFill>
                    <a:schemeClr val="bg1"/>
                  </a:solidFill>
                  <a:latin typeface="Myriad Pro" pitchFamily="34" charset="0"/>
                </a:rPr>
                <a:t>N</a:t>
              </a:r>
            </a:p>
            <a:p>
              <a:pPr algn="ctr"/>
              <a:r>
                <a:rPr lang="en-US" sz="3200" b="1" dirty="0">
                  <a:solidFill>
                    <a:schemeClr val="bg1"/>
                  </a:solidFill>
                  <a:latin typeface="Myriad Pro" pitchFamily="34" charset="0"/>
                </a:rPr>
                <a:t>C</a:t>
              </a:r>
            </a:p>
            <a:p>
              <a:pPr algn="ctr"/>
              <a:r>
                <a:rPr lang="en-US" sz="3200" b="1" dirty="0">
                  <a:solidFill>
                    <a:schemeClr val="bg1"/>
                  </a:solidFill>
                  <a:latin typeface="Myriad Pro" pitchFamily="34" charset="0"/>
                </a:rPr>
                <a:t>E</a:t>
              </a:r>
            </a:p>
          </p:txBody>
        </p:sp>
      </p:grpSp>
      <p:grpSp>
        <p:nvGrpSpPr>
          <p:cNvPr id="24" name="Group 23"/>
          <p:cNvGrpSpPr/>
          <p:nvPr/>
        </p:nvGrpSpPr>
        <p:grpSpPr>
          <a:xfrm>
            <a:off x="4038600" y="1447800"/>
            <a:ext cx="990600" cy="4572000"/>
            <a:chOff x="4038600" y="1447800"/>
            <a:chExt cx="990600" cy="4572000"/>
          </a:xfrm>
        </p:grpSpPr>
        <p:sp>
          <p:nvSpPr>
            <p:cNvPr id="13" name="Can 12"/>
            <p:cNvSpPr/>
            <p:nvPr/>
          </p:nvSpPr>
          <p:spPr>
            <a:xfrm>
              <a:off x="4038600" y="1447800"/>
              <a:ext cx="990600" cy="4572000"/>
            </a:xfrm>
            <a:prstGeom prst="can">
              <a:avLst/>
            </a:prstGeom>
            <a:solidFill>
              <a:srgbClr val="818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252686" y="2057400"/>
              <a:ext cx="609600" cy="3539430"/>
            </a:xfrm>
            <a:prstGeom prst="rect">
              <a:avLst/>
            </a:prstGeom>
            <a:noFill/>
          </p:spPr>
          <p:txBody>
            <a:bodyPr wrap="square" rtlCol="0">
              <a:spAutoFit/>
            </a:bodyPr>
            <a:lstStyle/>
            <a:p>
              <a:pPr algn="ctr"/>
              <a:r>
                <a:rPr lang="en-US" sz="3200" b="1" dirty="0">
                  <a:solidFill>
                    <a:schemeClr val="bg1"/>
                  </a:solidFill>
                  <a:latin typeface="Myriad Pro" pitchFamily="34" charset="0"/>
                </a:rPr>
                <a:t>Q</a:t>
              </a:r>
            </a:p>
            <a:p>
              <a:pPr algn="ctr"/>
              <a:r>
                <a:rPr lang="en-US" sz="3200" b="1" dirty="0">
                  <a:solidFill>
                    <a:schemeClr val="bg1"/>
                  </a:solidFill>
                  <a:latin typeface="Myriad Pro" pitchFamily="34" charset="0"/>
                </a:rPr>
                <a:t>U</a:t>
              </a:r>
            </a:p>
            <a:p>
              <a:pPr algn="ctr"/>
              <a:r>
                <a:rPr lang="en-US" sz="3200" b="1" dirty="0">
                  <a:solidFill>
                    <a:schemeClr val="bg1"/>
                  </a:solidFill>
                  <a:latin typeface="Myriad Pro" pitchFamily="34" charset="0"/>
                </a:rPr>
                <a:t>A</a:t>
              </a:r>
            </a:p>
            <a:p>
              <a:pPr algn="ctr"/>
              <a:r>
                <a:rPr lang="en-US" sz="3200" b="1" dirty="0">
                  <a:solidFill>
                    <a:schemeClr val="bg1"/>
                  </a:solidFill>
                  <a:latin typeface="Myriad Pro" pitchFamily="34" charset="0"/>
                </a:rPr>
                <a:t>L</a:t>
              </a:r>
            </a:p>
            <a:p>
              <a:pPr algn="ctr"/>
              <a:r>
                <a:rPr lang="en-US" sz="3200" b="1" dirty="0">
                  <a:solidFill>
                    <a:schemeClr val="bg1"/>
                  </a:solidFill>
                  <a:latin typeface="Myriad Pro" pitchFamily="34" charset="0"/>
                </a:rPr>
                <a:t>I</a:t>
              </a:r>
            </a:p>
            <a:p>
              <a:pPr algn="ctr"/>
              <a:r>
                <a:rPr lang="en-US" sz="3200" b="1" dirty="0">
                  <a:solidFill>
                    <a:schemeClr val="bg1"/>
                  </a:solidFill>
                  <a:latin typeface="Myriad Pro" pitchFamily="34" charset="0"/>
                </a:rPr>
                <a:t>T</a:t>
              </a:r>
            </a:p>
            <a:p>
              <a:pPr algn="ctr"/>
              <a:r>
                <a:rPr lang="en-US" sz="3200" b="1" dirty="0">
                  <a:solidFill>
                    <a:schemeClr val="bg1"/>
                  </a:solidFill>
                  <a:latin typeface="Myriad Pro" pitchFamily="34" charset="0"/>
                </a:rPr>
                <a:t>Y</a:t>
              </a:r>
            </a:p>
          </p:txBody>
        </p:sp>
      </p:grpSp>
      <p:grpSp>
        <p:nvGrpSpPr>
          <p:cNvPr id="26" name="Group 25"/>
          <p:cNvGrpSpPr/>
          <p:nvPr/>
        </p:nvGrpSpPr>
        <p:grpSpPr>
          <a:xfrm>
            <a:off x="5439228" y="1447800"/>
            <a:ext cx="990600" cy="4572000"/>
            <a:chOff x="5439228" y="1447800"/>
            <a:chExt cx="990600" cy="4572000"/>
          </a:xfrm>
        </p:grpSpPr>
        <p:sp>
          <p:nvSpPr>
            <p:cNvPr id="10" name="Can 9"/>
            <p:cNvSpPr/>
            <p:nvPr/>
          </p:nvSpPr>
          <p:spPr>
            <a:xfrm>
              <a:off x="5439228" y="1447800"/>
              <a:ext cx="990600" cy="4572000"/>
            </a:xfrm>
            <a:prstGeom prst="can">
              <a:avLst/>
            </a:prstGeom>
            <a:solidFill>
              <a:srgbClr val="818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644242" y="2075543"/>
              <a:ext cx="609600" cy="3539430"/>
            </a:xfrm>
            <a:prstGeom prst="rect">
              <a:avLst/>
            </a:prstGeom>
            <a:noFill/>
          </p:spPr>
          <p:txBody>
            <a:bodyPr wrap="square" rtlCol="0">
              <a:spAutoFit/>
            </a:bodyPr>
            <a:lstStyle/>
            <a:p>
              <a:pPr algn="ctr"/>
              <a:r>
                <a:rPr lang="en-US" sz="3200" b="1" dirty="0">
                  <a:solidFill>
                    <a:schemeClr val="bg1"/>
                  </a:solidFill>
                  <a:latin typeface="Myriad Pro" pitchFamily="34" charset="0"/>
                </a:rPr>
                <a:t>S</a:t>
              </a:r>
            </a:p>
            <a:p>
              <a:pPr algn="ctr"/>
              <a:r>
                <a:rPr lang="en-US" sz="3200" b="1" dirty="0">
                  <a:solidFill>
                    <a:schemeClr val="bg1"/>
                  </a:solidFill>
                  <a:latin typeface="Myriad Pro" pitchFamily="34" charset="0"/>
                </a:rPr>
                <a:t>E</a:t>
              </a:r>
            </a:p>
            <a:p>
              <a:pPr algn="ctr"/>
              <a:r>
                <a:rPr lang="en-US" sz="3200" b="1" dirty="0">
                  <a:solidFill>
                    <a:schemeClr val="bg1"/>
                  </a:solidFill>
                  <a:latin typeface="Myriad Pro" pitchFamily="34" charset="0"/>
                </a:rPr>
                <a:t>R</a:t>
              </a:r>
            </a:p>
            <a:p>
              <a:pPr algn="ctr"/>
              <a:r>
                <a:rPr lang="en-US" sz="3200" b="1" dirty="0">
                  <a:solidFill>
                    <a:schemeClr val="bg1"/>
                  </a:solidFill>
                  <a:latin typeface="Myriad Pro" pitchFamily="34" charset="0"/>
                </a:rPr>
                <a:t>V</a:t>
              </a:r>
            </a:p>
            <a:p>
              <a:pPr algn="ctr"/>
              <a:r>
                <a:rPr lang="en-US" sz="3200" b="1" dirty="0">
                  <a:solidFill>
                    <a:schemeClr val="bg1"/>
                  </a:solidFill>
                  <a:latin typeface="Myriad Pro" pitchFamily="34" charset="0"/>
                </a:rPr>
                <a:t>I</a:t>
              </a:r>
            </a:p>
            <a:p>
              <a:pPr algn="ctr"/>
              <a:r>
                <a:rPr lang="en-US" sz="3200" b="1" dirty="0">
                  <a:solidFill>
                    <a:schemeClr val="bg1"/>
                  </a:solidFill>
                  <a:latin typeface="Myriad Pro" pitchFamily="34" charset="0"/>
                </a:rPr>
                <a:t>C</a:t>
              </a:r>
            </a:p>
            <a:p>
              <a:pPr algn="ctr"/>
              <a:r>
                <a:rPr lang="en-US" sz="3200" b="1" dirty="0">
                  <a:solidFill>
                    <a:schemeClr val="bg1"/>
                  </a:solidFill>
                  <a:latin typeface="Myriad Pro" pitchFamily="34" charset="0"/>
                </a:rPr>
                <a:t>E</a:t>
              </a:r>
            </a:p>
          </p:txBody>
        </p:sp>
      </p:grpSp>
      <p:grpSp>
        <p:nvGrpSpPr>
          <p:cNvPr id="28" name="Group 27"/>
          <p:cNvGrpSpPr/>
          <p:nvPr/>
        </p:nvGrpSpPr>
        <p:grpSpPr>
          <a:xfrm>
            <a:off x="6825342" y="1447800"/>
            <a:ext cx="990600" cy="4572000"/>
            <a:chOff x="6825342" y="1447800"/>
            <a:chExt cx="990600" cy="4572000"/>
          </a:xfrm>
        </p:grpSpPr>
        <p:sp>
          <p:nvSpPr>
            <p:cNvPr id="6" name="Can 5"/>
            <p:cNvSpPr/>
            <p:nvPr/>
          </p:nvSpPr>
          <p:spPr>
            <a:xfrm>
              <a:off x="6825342" y="1447800"/>
              <a:ext cx="990600" cy="4572000"/>
            </a:xfrm>
            <a:prstGeom prst="can">
              <a:avLst/>
            </a:prstGeom>
            <a:solidFill>
              <a:srgbClr val="818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010400" y="2333172"/>
              <a:ext cx="609600" cy="3046988"/>
            </a:xfrm>
            <a:prstGeom prst="rect">
              <a:avLst/>
            </a:prstGeom>
            <a:noFill/>
          </p:spPr>
          <p:txBody>
            <a:bodyPr wrap="square" rtlCol="0">
              <a:spAutoFit/>
            </a:bodyPr>
            <a:lstStyle/>
            <a:p>
              <a:pPr algn="ctr"/>
              <a:r>
                <a:rPr lang="en-US" sz="3200" b="1" dirty="0">
                  <a:solidFill>
                    <a:schemeClr val="bg1"/>
                  </a:solidFill>
                  <a:latin typeface="Myriad Pro" pitchFamily="34" charset="0"/>
                </a:rPr>
                <a:t>G</a:t>
              </a:r>
            </a:p>
            <a:p>
              <a:pPr algn="ctr"/>
              <a:r>
                <a:rPr lang="en-US" sz="3200" b="1" dirty="0">
                  <a:solidFill>
                    <a:schemeClr val="bg1"/>
                  </a:solidFill>
                  <a:latin typeface="Myriad Pro" pitchFamily="34" charset="0"/>
                </a:rPr>
                <a:t>R</a:t>
              </a:r>
            </a:p>
            <a:p>
              <a:pPr algn="ctr"/>
              <a:r>
                <a:rPr lang="en-US" sz="3200" b="1" dirty="0">
                  <a:solidFill>
                    <a:schemeClr val="bg1"/>
                  </a:solidFill>
                  <a:latin typeface="Myriad Pro" pitchFamily="34" charset="0"/>
                </a:rPr>
                <a:t>O</a:t>
              </a:r>
            </a:p>
            <a:p>
              <a:pPr algn="ctr"/>
              <a:r>
                <a:rPr lang="en-US" sz="3200" b="1" dirty="0">
                  <a:solidFill>
                    <a:schemeClr val="bg1"/>
                  </a:solidFill>
                  <a:latin typeface="Myriad Pro" pitchFamily="34" charset="0"/>
                </a:rPr>
                <a:t>W</a:t>
              </a:r>
            </a:p>
            <a:p>
              <a:pPr algn="ctr"/>
              <a:r>
                <a:rPr lang="en-US" sz="3200" b="1" dirty="0">
                  <a:solidFill>
                    <a:schemeClr val="bg1"/>
                  </a:solidFill>
                  <a:latin typeface="Myriad Pro" pitchFamily="34" charset="0"/>
                </a:rPr>
                <a:t>T</a:t>
              </a:r>
            </a:p>
            <a:p>
              <a:pPr algn="ctr"/>
              <a:r>
                <a:rPr lang="en-US" sz="3200" b="1" dirty="0">
                  <a:solidFill>
                    <a:schemeClr val="bg1"/>
                  </a:solidFill>
                  <a:latin typeface="Myriad Pro" pitchFamily="34" charset="0"/>
                </a:rPr>
                <a:t>H</a:t>
              </a:r>
            </a:p>
          </p:txBody>
        </p:sp>
      </p:grpSp>
    </p:spTree>
    <p:custDataLst>
      <p:tags r:id="rId1"/>
    </p:custDataLst>
    <p:extLst>
      <p:ext uri="{BB962C8B-B14F-4D97-AF65-F5344CB8AC3E}">
        <p14:creationId xmlns:p14="http://schemas.microsoft.com/office/powerpoint/2010/main" val="290442560"/>
      </p:ext>
    </p:extLst>
  </p:cSld>
  <p:clrMapOvr>
    <a:masterClrMapping/>
  </p:clrMapOvr>
  <p:transition>
    <p:randomBa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600" dirty="0"/>
              <a:t>Strategic Pillars</a:t>
            </a:r>
          </a:p>
        </p:txBody>
      </p:sp>
      <p:sp>
        <p:nvSpPr>
          <p:cNvPr id="4" name="Content Placeholder 3"/>
          <p:cNvSpPr>
            <a:spLocks noGrp="1"/>
          </p:cNvSpPr>
          <p:nvPr>
            <p:ph idx="1"/>
          </p:nvPr>
        </p:nvSpPr>
        <p:spPr>
          <a:xfrm>
            <a:off x="457200" y="1752600"/>
            <a:ext cx="8229600" cy="4373563"/>
          </a:xfrm>
        </p:spPr>
        <p:txBody>
          <a:bodyPr>
            <a:noAutofit/>
          </a:bodyPr>
          <a:lstStyle/>
          <a:p>
            <a:pPr>
              <a:lnSpc>
                <a:spcPct val="80000"/>
              </a:lnSpc>
              <a:spcBef>
                <a:spcPts val="1200"/>
              </a:spcBef>
            </a:pPr>
            <a:r>
              <a:rPr lang="en-US" sz="2400" u="sng" dirty="0"/>
              <a:t>People</a:t>
            </a:r>
            <a:r>
              <a:rPr lang="en-US" sz="2400" dirty="0"/>
              <a:t> – excellence begets excellence; recruit the best and retain them</a:t>
            </a:r>
          </a:p>
          <a:p>
            <a:pPr>
              <a:lnSpc>
                <a:spcPct val="80000"/>
              </a:lnSpc>
              <a:spcBef>
                <a:spcPts val="1200"/>
              </a:spcBef>
            </a:pPr>
            <a:r>
              <a:rPr lang="en-US" sz="2400" u="sng" dirty="0"/>
              <a:t>Finance</a:t>
            </a:r>
            <a:r>
              <a:rPr lang="en-US" sz="2400" dirty="0"/>
              <a:t> – control overhead and increase revenue streams to improve financial stability and enable the undertaking of necessary improvements to ensure competitive edge</a:t>
            </a:r>
          </a:p>
          <a:p>
            <a:pPr>
              <a:lnSpc>
                <a:spcPct val="80000"/>
              </a:lnSpc>
              <a:spcBef>
                <a:spcPts val="1200"/>
              </a:spcBef>
            </a:pPr>
            <a:r>
              <a:rPr lang="en-US" sz="2400" u="sng" dirty="0"/>
              <a:t>Quality</a:t>
            </a:r>
            <a:r>
              <a:rPr lang="en-US" sz="2400" dirty="0"/>
              <a:t> – improve quality, increase transparency, and compete with the best to deliver the best care possible</a:t>
            </a:r>
          </a:p>
          <a:p>
            <a:pPr>
              <a:lnSpc>
                <a:spcPct val="80000"/>
              </a:lnSpc>
              <a:spcBef>
                <a:spcPts val="1200"/>
              </a:spcBef>
            </a:pPr>
            <a:r>
              <a:rPr lang="en-US" sz="2400" u="sng" dirty="0"/>
              <a:t>Service</a:t>
            </a:r>
            <a:r>
              <a:rPr lang="en-US" sz="2400" dirty="0"/>
              <a:t> – improve levels of service in all departments in order to increase patient satisfaction</a:t>
            </a:r>
          </a:p>
          <a:p>
            <a:pPr>
              <a:lnSpc>
                <a:spcPct val="80000"/>
              </a:lnSpc>
              <a:spcBef>
                <a:spcPts val="1200"/>
              </a:spcBef>
            </a:pPr>
            <a:r>
              <a:rPr lang="en-US" sz="2400" u="sng" dirty="0"/>
              <a:t>Growth</a:t>
            </a:r>
            <a:r>
              <a:rPr lang="en-US" sz="2400" dirty="0"/>
              <a:t> – focus on areas of potential growth and expansion to stave off the competition and solidify market position</a:t>
            </a:r>
            <a:endParaRPr lang="en-US" sz="2400" u="sng" dirty="0"/>
          </a:p>
        </p:txBody>
      </p:sp>
    </p:spTree>
    <p:custDataLst>
      <p:tags r:id="rId1"/>
    </p:custDataLst>
  </p:cSld>
  <p:clrMapOvr>
    <a:masterClrMapping/>
  </p:clrMapOvr>
  <p:transition>
    <p:randomBa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Breakout Groups</a:t>
            </a:r>
          </a:p>
        </p:txBody>
      </p:sp>
    </p:spTree>
    <p:custDataLst>
      <p:tags r:id="rId1"/>
    </p:custDataLst>
    <p:extLst>
      <p:ext uri="{BB962C8B-B14F-4D97-AF65-F5344CB8AC3E}">
        <p14:creationId xmlns:p14="http://schemas.microsoft.com/office/powerpoint/2010/main" val="1192734958"/>
      </p:ext>
    </p:extLst>
  </p:cSld>
  <p:clrMapOvr>
    <a:masterClrMapping/>
  </p:clrMapOvr>
  <p:transition>
    <p:randomBa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Breakout Group 1</a:t>
            </a:r>
          </a:p>
        </p:txBody>
      </p:sp>
      <p:sp>
        <p:nvSpPr>
          <p:cNvPr id="4" name="Content Placeholder 2"/>
          <p:cNvSpPr>
            <a:spLocks noGrp="1"/>
          </p:cNvSpPr>
          <p:nvPr>
            <p:ph idx="4294967295"/>
          </p:nvPr>
        </p:nvSpPr>
        <p:spPr>
          <a:xfrm>
            <a:off x="838200" y="3094037"/>
            <a:ext cx="6248400" cy="2925763"/>
          </a:xfrm>
        </p:spPr>
        <p:txBody>
          <a:bodyPr>
            <a:normAutofit lnSpcReduction="10000"/>
          </a:bodyPr>
          <a:lstStyle/>
          <a:p>
            <a:r>
              <a:rPr lang="en-US" sz="2800" dirty="0"/>
              <a:t>Board Member</a:t>
            </a:r>
          </a:p>
          <a:p>
            <a:r>
              <a:rPr lang="en-US" sz="2800" dirty="0"/>
              <a:t>Board Member</a:t>
            </a:r>
          </a:p>
          <a:p>
            <a:r>
              <a:rPr lang="en-US" sz="2800" dirty="0"/>
              <a:t>Board Member</a:t>
            </a:r>
          </a:p>
          <a:p>
            <a:r>
              <a:rPr lang="en-US" sz="2800" dirty="0"/>
              <a:t>Board Member</a:t>
            </a:r>
          </a:p>
          <a:p>
            <a:r>
              <a:rPr lang="en-US" sz="2800" dirty="0"/>
              <a:t>Senior Staff Member</a:t>
            </a:r>
          </a:p>
          <a:p>
            <a:r>
              <a:rPr lang="en-US" sz="2800" dirty="0"/>
              <a:t>Senior Staff Member</a:t>
            </a:r>
          </a:p>
        </p:txBody>
      </p:sp>
      <p:sp>
        <p:nvSpPr>
          <p:cNvPr id="5" name="Text Box 5"/>
          <p:cNvSpPr txBox="1">
            <a:spLocks noChangeArrowheads="1"/>
          </p:cNvSpPr>
          <p:nvPr/>
        </p:nvSpPr>
        <p:spPr bwMode="auto">
          <a:xfrm>
            <a:off x="838200" y="1855787"/>
            <a:ext cx="7620000" cy="1093761"/>
          </a:xfrm>
          <a:prstGeom prst="rect">
            <a:avLst/>
          </a:prstGeom>
          <a:noFill/>
          <a:ln w="9525">
            <a:noFill/>
            <a:miter lim="800000"/>
            <a:headEnd/>
            <a:tailEnd/>
          </a:ln>
        </p:spPr>
        <p:txBody>
          <a:bodyPr>
            <a:spAutoFit/>
          </a:bodyPr>
          <a:lstStyle/>
          <a:p>
            <a:pPr>
              <a:lnSpc>
                <a:spcPct val="75000"/>
              </a:lnSpc>
              <a:spcBef>
                <a:spcPct val="50000"/>
              </a:spcBef>
            </a:pPr>
            <a:r>
              <a:rPr lang="en-US" sz="3200" b="1" dirty="0">
                <a:solidFill>
                  <a:srgbClr val="003F77"/>
                </a:solidFill>
                <a:latin typeface="Myriad Pro" pitchFamily="34" charset="0"/>
              </a:rPr>
              <a:t>Facilitator:  </a:t>
            </a:r>
            <a:r>
              <a:rPr lang="en-US" sz="3200" b="1" dirty="0">
                <a:latin typeface="Myriad Pro" pitchFamily="34" charset="0"/>
              </a:rPr>
              <a:t>Board Member</a:t>
            </a:r>
          </a:p>
          <a:p>
            <a:pPr>
              <a:lnSpc>
                <a:spcPct val="75000"/>
              </a:lnSpc>
              <a:spcBef>
                <a:spcPct val="50000"/>
              </a:spcBef>
            </a:pPr>
            <a:r>
              <a:rPr lang="en-US" sz="3200" b="1" dirty="0">
                <a:solidFill>
                  <a:srgbClr val="003F77"/>
                </a:solidFill>
                <a:latin typeface="Myriad Pro" pitchFamily="34" charset="0"/>
              </a:rPr>
              <a:t>Recorder:  </a:t>
            </a:r>
            <a:r>
              <a:rPr lang="en-US" sz="3200" b="1" dirty="0">
                <a:latin typeface="Myriad Pro" pitchFamily="34" charset="0"/>
              </a:rPr>
              <a:t>Senior Staff Member</a:t>
            </a:r>
          </a:p>
        </p:txBody>
      </p:sp>
    </p:spTree>
    <p:custDataLst>
      <p:tags r:id="rId1"/>
    </p:custDataLst>
    <p:extLst>
      <p:ext uri="{BB962C8B-B14F-4D97-AF65-F5344CB8AC3E}">
        <p14:creationId xmlns:p14="http://schemas.microsoft.com/office/powerpoint/2010/main" val="4279797320"/>
      </p:ext>
    </p:extLst>
  </p:cSld>
  <p:clrMapOvr>
    <a:masterClrMapping/>
  </p:clrMapOvr>
  <p:transition>
    <p:randomBa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Breakout Group 2</a:t>
            </a:r>
          </a:p>
        </p:txBody>
      </p:sp>
      <p:sp>
        <p:nvSpPr>
          <p:cNvPr id="4" name="Content Placeholder 2"/>
          <p:cNvSpPr>
            <a:spLocks noGrp="1"/>
          </p:cNvSpPr>
          <p:nvPr>
            <p:ph idx="4294967295"/>
          </p:nvPr>
        </p:nvSpPr>
        <p:spPr>
          <a:xfrm>
            <a:off x="838200" y="3094037"/>
            <a:ext cx="6248400" cy="2925763"/>
          </a:xfrm>
        </p:spPr>
        <p:txBody>
          <a:bodyPr>
            <a:normAutofit lnSpcReduction="10000"/>
          </a:bodyPr>
          <a:lstStyle/>
          <a:p>
            <a:r>
              <a:rPr lang="en-US" sz="2800" dirty="0"/>
              <a:t>Board Member</a:t>
            </a:r>
          </a:p>
          <a:p>
            <a:r>
              <a:rPr lang="en-US" sz="2800" dirty="0"/>
              <a:t>Board Member</a:t>
            </a:r>
          </a:p>
          <a:p>
            <a:r>
              <a:rPr lang="en-US" sz="2800" dirty="0"/>
              <a:t>Board Member</a:t>
            </a:r>
          </a:p>
          <a:p>
            <a:r>
              <a:rPr lang="en-US" sz="2800" dirty="0"/>
              <a:t>Board Member</a:t>
            </a:r>
          </a:p>
          <a:p>
            <a:r>
              <a:rPr lang="en-US" sz="2800" dirty="0"/>
              <a:t>Senior Staff Member</a:t>
            </a:r>
          </a:p>
          <a:p>
            <a:r>
              <a:rPr lang="en-US" sz="2800" dirty="0"/>
              <a:t>Senior Staff Member</a:t>
            </a:r>
          </a:p>
        </p:txBody>
      </p:sp>
      <p:sp>
        <p:nvSpPr>
          <p:cNvPr id="5" name="Text Box 5"/>
          <p:cNvSpPr txBox="1">
            <a:spLocks noChangeArrowheads="1"/>
          </p:cNvSpPr>
          <p:nvPr/>
        </p:nvSpPr>
        <p:spPr bwMode="auto">
          <a:xfrm>
            <a:off x="838200" y="1855787"/>
            <a:ext cx="7620000" cy="1093761"/>
          </a:xfrm>
          <a:prstGeom prst="rect">
            <a:avLst/>
          </a:prstGeom>
          <a:noFill/>
          <a:ln w="9525">
            <a:noFill/>
            <a:miter lim="800000"/>
            <a:headEnd/>
            <a:tailEnd/>
          </a:ln>
        </p:spPr>
        <p:txBody>
          <a:bodyPr>
            <a:spAutoFit/>
          </a:bodyPr>
          <a:lstStyle/>
          <a:p>
            <a:pPr>
              <a:lnSpc>
                <a:spcPct val="75000"/>
              </a:lnSpc>
              <a:spcBef>
                <a:spcPct val="50000"/>
              </a:spcBef>
            </a:pPr>
            <a:r>
              <a:rPr lang="en-US" sz="3200" b="1" dirty="0">
                <a:solidFill>
                  <a:srgbClr val="003F77"/>
                </a:solidFill>
                <a:latin typeface="Myriad Pro" pitchFamily="34" charset="0"/>
              </a:rPr>
              <a:t>Facilitator:  </a:t>
            </a:r>
            <a:r>
              <a:rPr lang="en-US" sz="3200" b="1" dirty="0">
                <a:latin typeface="Myriad Pro" pitchFamily="34" charset="0"/>
              </a:rPr>
              <a:t>Board Member</a:t>
            </a:r>
          </a:p>
          <a:p>
            <a:pPr>
              <a:lnSpc>
                <a:spcPct val="75000"/>
              </a:lnSpc>
              <a:spcBef>
                <a:spcPct val="50000"/>
              </a:spcBef>
            </a:pPr>
            <a:r>
              <a:rPr lang="en-US" sz="3200" b="1" dirty="0">
                <a:solidFill>
                  <a:srgbClr val="003F77"/>
                </a:solidFill>
                <a:latin typeface="Myriad Pro" pitchFamily="34" charset="0"/>
              </a:rPr>
              <a:t>Recorder:  </a:t>
            </a:r>
            <a:r>
              <a:rPr lang="en-US" sz="3200" b="1" dirty="0">
                <a:latin typeface="Myriad Pro" pitchFamily="34" charset="0"/>
              </a:rPr>
              <a:t>Senior Staff Member</a:t>
            </a:r>
          </a:p>
        </p:txBody>
      </p:sp>
    </p:spTree>
    <p:custDataLst>
      <p:tags r:id="rId1"/>
    </p:custDataLst>
    <p:extLst>
      <p:ext uri="{BB962C8B-B14F-4D97-AF65-F5344CB8AC3E}">
        <p14:creationId xmlns:p14="http://schemas.microsoft.com/office/powerpoint/2010/main" val="3084632800"/>
      </p:ext>
    </p:extLst>
  </p:cSld>
  <p:clrMapOvr>
    <a:masterClrMapping/>
  </p:clrMapOvr>
  <p:transition>
    <p:randomBa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Breakout Group 3</a:t>
            </a:r>
          </a:p>
        </p:txBody>
      </p:sp>
      <p:sp>
        <p:nvSpPr>
          <p:cNvPr id="4" name="Content Placeholder 2"/>
          <p:cNvSpPr>
            <a:spLocks noGrp="1"/>
          </p:cNvSpPr>
          <p:nvPr>
            <p:ph idx="4294967295"/>
          </p:nvPr>
        </p:nvSpPr>
        <p:spPr>
          <a:xfrm>
            <a:off x="838200" y="3094037"/>
            <a:ext cx="6248400" cy="2925763"/>
          </a:xfrm>
        </p:spPr>
        <p:txBody>
          <a:bodyPr>
            <a:normAutofit lnSpcReduction="10000"/>
          </a:bodyPr>
          <a:lstStyle/>
          <a:p>
            <a:r>
              <a:rPr lang="en-US" sz="2800" dirty="0"/>
              <a:t>Board Member</a:t>
            </a:r>
          </a:p>
          <a:p>
            <a:r>
              <a:rPr lang="en-US" sz="2800" dirty="0"/>
              <a:t>Board Member</a:t>
            </a:r>
          </a:p>
          <a:p>
            <a:r>
              <a:rPr lang="en-US" sz="2800" dirty="0"/>
              <a:t>Board Member</a:t>
            </a:r>
          </a:p>
          <a:p>
            <a:r>
              <a:rPr lang="en-US" sz="2800" dirty="0"/>
              <a:t>Board Member</a:t>
            </a:r>
          </a:p>
          <a:p>
            <a:r>
              <a:rPr lang="en-US" sz="2800" dirty="0"/>
              <a:t>Senior Staff Member</a:t>
            </a:r>
          </a:p>
          <a:p>
            <a:r>
              <a:rPr lang="en-US" sz="2800" dirty="0"/>
              <a:t>Senior Staff Member</a:t>
            </a:r>
          </a:p>
        </p:txBody>
      </p:sp>
      <p:sp>
        <p:nvSpPr>
          <p:cNvPr id="5" name="Text Box 5"/>
          <p:cNvSpPr txBox="1">
            <a:spLocks noChangeArrowheads="1"/>
          </p:cNvSpPr>
          <p:nvPr/>
        </p:nvSpPr>
        <p:spPr bwMode="auto">
          <a:xfrm>
            <a:off x="838200" y="1855787"/>
            <a:ext cx="7620000" cy="1093761"/>
          </a:xfrm>
          <a:prstGeom prst="rect">
            <a:avLst/>
          </a:prstGeom>
          <a:noFill/>
          <a:ln w="9525">
            <a:noFill/>
            <a:miter lim="800000"/>
            <a:headEnd/>
            <a:tailEnd/>
          </a:ln>
        </p:spPr>
        <p:txBody>
          <a:bodyPr>
            <a:spAutoFit/>
          </a:bodyPr>
          <a:lstStyle/>
          <a:p>
            <a:pPr>
              <a:lnSpc>
                <a:spcPct val="75000"/>
              </a:lnSpc>
              <a:spcBef>
                <a:spcPct val="50000"/>
              </a:spcBef>
            </a:pPr>
            <a:r>
              <a:rPr lang="en-US" sz="3200" b="1" dirty="0">
                <a:solidFill>
                  <a:srgbClr val="003F77"/>
                </a:solidFill>
                <a:latin typeface="Myriad Pro" pitchFamily="34" charset="0"/>
              </a:rPr>
              <a:t>Facilitator:  </a:t>
            </a:r>
            <a:r>
              <a:rPr lang="en-US" sz="3200" b="1" dirty="0">
                <a:latin typeface="Myriad Pro" pitchFamily="34" charset="0"/>
              </a:rPr>
              <a:t>Board Member</a:t>
            </a:r>
          </a:p>
          <a:p>
            <a:pPr>
              <a:lnSpc>
                <a:spcPct val="75000"/>
              </a:lnSpc>
              <a:spcBef>
                <a:spcPct val="50000"/>
              </a:spcBef>
            </a:pPr>
            <a:r>
              <a:rPr lang="en-US" sz="3200" b="1" dirty="0">
                <a:solidFill>
                  <a:srgbClr val="003F77"/>
                </a:solidFill>
                <a:latin typeface="Myriad Pro" pitchFamily="34" charset="0"/>
              </a:rPr>
              <a:t>Recorder:  </a:t>
            </a:r>
            <a:r>
              <a:rPr lang="en-US" sz="3200" b="1" dirty="0">
                <a:latin typeface="Myriad Pro" pitchFamily="34" charset="0"/>
              </a:rPr>
              <a:t>Senior Staff Member</a:t>
            </a:r>
          </a:p>
        </p:txBody>
      </p:sp>
    </p:spTree>
    <p:custDataLst>
      <p:tags r:id="rId1"/>
    </p:custDataLst>
    <p:extLst>
      <p:ext uri="{BB962C8B-B14F-4D97-AF65-F5344CB8AC3E}">
        <p14:creationId xmlns:p14="http://schemas.microsoft.com/office/powerpoint/2010/main" val="3791774587"/>
      </p:ext>
    </p:extLst>
  </p:cSld>
  <p:clrMapOvr>
    <a:masterClrMapping/>
  </p:clrMapOvr>
  <p:transition>
    <p:randomBa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Strategic Questions to be Addressed by Breakout Groups</a:t>
            </a:r>
          </a:p>
        </p:txBody>
      </p:sp>
      <p:sp>
        <p:nvSpPr>
          <p:cNvPr id="3" name="Content Placeholder 2"/>
          <p:cNvSpPr>
            <a:spLocks noGrp="1"/>
          </p:cNvSpPr>
          <p:nvPr>
            <p:ph idx="1"/>
          </p:nvPr>
        </p:nvSpPr>
        <p:spPr>
          <a:xfrm>
            <a:off x="457200" y="1905000"/>
            <a:ext cx="8229600" cy="4343400"/>
          </a:xfrm>
        </p:spPr>
        <p:txBody>
          <a:bodyPr>
            <a:normAutofit/>
          </a:bodyPr>
          <a:lstStyle/>
          <a:p>
            <a:pPr>
              <a:spcBef>
                <a:spcPts val="800"/>
              </a:spcBef>
            </a:pPr>
            <a:r>
              <a:rPr lang="en-US" sz="1600" dirty="0"/>
              <a:t>What should be Anytown Community Hospital’s overall five-year goal in this area?</a:t>
            </a:r>
          </a:p>
          <a:p>
            <a:pPr>
              <a:spcBef>
                <a:spcPts val="800"/>
              </a:spcBef>
            </a:pPr>
            <a:r>
              <a:rPr lang="en-US" sz="1600" dirty="0"/>
              <a:t>What is Anytown Community Hospital’s unique and distinctive value and role in meeting patients’ and the community’s needs in this area?</a:t>
            </a:r>
          </a:p>
          <a:p>
            <a:pPr>
              <a:spcBef>
                <a:spcPts val="800"/>
              </a:spcBef>
            </a:pPr>
            <a:r>
              <a:rPr lang="en-US" sz="1600" dirty="0"/>
              <a:t>What assumptions can we make about trends, community needs, market development, etc., that will drive our strategic initiatives in this area?</a:t>
            </a:r>
          </a:p>
          <a:p>
            <a:pPr>
              <a:spcBef>
                <a:spcPts val="800"/>
              </a:spcBef>
            </a:pPr>
            <a:r>
              <a:rPr lang="en-US" sz="1600" dirty="0"/>
              <a:t>What initiatives should Anytown Community Hospital consider undertaking to achieve the goal?  Immediate (next 12 months)?  Longer-term (three to five years)?</a:t>
            </a:r>
          </a:p>
          <a:p>
            <a:pPr>
              <a:spcBef>
                <a:spcPts val="800"/>
              </a:spcBef>
            </a:pPr>
            <a:r>
              <a:rPr lang="en-US" sz="1600" dirty="0"/>
              <a:t>What resources does Anytown Community Hospital presently have in place to help ensure our future success?</a:t>
            </a:r>
          </a:p>
          <a:p>
            <a:pPr>
              <a:spcBef>
                <a:spcPts val="800"/>
              </a:spcBef>
            </a:pPr>
            <a:r>
              <a:rPr lang="en-US" sz="1600" dirty="0"/>
              <a:t>What resources will Anytown Community Hospital need that it doesn’t presently have in order to ensure success?</a:t>
            </a:r>
          </a:p>
          <a:p>
            <a:pPr>
              <a:spcBef>
                <a:spcPts val="800"/>
              </a:spcBef>
            </a:pPr>
            <a:r>
              <a:rPr lang="en-US" sz="1600" dirty="0"/>
              <a:t>What, if anything, could threaten Anytown Community Hospital’s ability to be successful in this area?</a:t>
            </a:r>
          </a:p>
          <a:p>
            <a:pPr>
              <a:spcBef>
                <a:spcPts val="800"/>
              </a:spcBef>
            </a:pPr>
            <a:r>
              <a:rPr lang="en-US" sz="1600" dirty="0"/>
              <a:t>What factors are most critical to Anytown Community Hospital’s success in this area?</a:t>
            </a:r>
          </a:p>
        </p:txBody>
      </p:sp>
    </p:spTree>
    <p:extLst>
      <p:ext uri="{BB962C8B-B14F-4D97-AF65-F5344CB8AC3E}">
        <p14:creationId xmlns:p14="http://schemas.microsoft.com/office/powerpoint/2010/main" val="160366820"/>
      </p:ext>
    </p:extLst>
  </p:cSld>
  <p:clrMapOvr>
    <a:masterClrMapping/>
  </p:clrMapOvr>
  <p:transition>
    <p:randomBa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t>Breakout Group Presentations and Discussion</a:t>
            </a:r>
          </a:p>
        </p:txBody>
      </p:sp>
    </p:spTree>
    <p:custDataLst>
      <p:tags r:id="rId1"/>
    </p:custDataLst>
    <p:extLst>
      <p:ext uri="{BB962C8B-B14F-4D97-AF65-F5344CB8AC3E}">
        <p14:creationId xmlns:p14="http://schemas.microsoft.com/office/powerpoint/2010/main" val="467213043"/>
      </p:ext>
    </p:extLst>
  </p:cSld>
  <p:clrMapOvr>
    <a:masterClrMapping/>
  </p:clrMapOvr>
  <p:transition>
    <p:randomBa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Ratings of Importance of Strategic Directions</a:t>
            </a:r>
          </a:p>
        </p:txBody>
      </p:sp>
    </p:spTree>
    <p:custDataLst>
      <p:tags r:id="rId1"/>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625975"/>
            <a:ext cx="8458200" cy="1470025"/>
          </a:xfrm>
        </p:spPr>
        <p:txBody>
          <a:bodyPr>
            <a:normAutofit/>
          </a:bodyPr>
          <a:lstStyle/>
          <a:p>
            <a:r>
              <a:rPr lang="en-US" sz="6000" dirty="0"/>
              <a:t>Wrap-Up and Next Steps</a:t>
            </a:r>
          </a:p>
        </p:txBody>
      </p:sp>
    </p:spTree>
    <p:custDataLst>
      <p:tags r:id="rId1"/>
    </p:custDataLst>
    <p:extLst>
      <p:ext uri="{BB962C8B-B14F-4D97-AF65-F5344CB8AC3E}">
        <p14:creationId xmlns:p14="http://schemas.microsoft.com/office/powerpoint/2010/main" val="844867032"/>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0"/>
            <a:ext cx="8153400" cy="3417888"/>
          </a:xfrm>
        </p:spPr>
        <p:txBody>
          <a:bodyPr/>
          <a:lstStyle/>
          <a:p>
            <a:r>
              <a:rPr lang="en-US" sz="5400" dirty="0"/>
              <a:t>How well-prepared are we to respond successfully to the uncertainties that lie ahead?</a:t>
            </a:r>
          </a:p>
        </p:txBody>
      </p:sp>
    </p:spTree>
    <p:custDataLst>
      <p:tags r:id="rId1"/>
    </p:custDataLst>
    <p:extLst>
      <p:ext uri="{BB962C8B-B14F-4D97-AF65-F5344CB8AC3E}">
        <p14:creationId xmlns:p14="http://schemas.microsoft.com/office/powerpoint/2010/main" val="246108576"/>
      </p:ext>
    </p:extLst>
  </p:cSld>
  <p:clrMapOvr>
    <a:masterClrMapping/>
  </p:clrMapOvr>
  <p:transition>
    <p:randomBa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628684"/>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5" name="Rectangle 15"/>
          <p:cNvSpPr>
            <a:spLocks noChangeArrowheads="1"/>
          </p:cNvSpPr>
          <p:nvPr/>
        </p:nvSpPr>
        <p:spPr bwMode="auto">
          <a:xfrm>
            <a:off x="0" y="6282122"/>
            <a:ext cx="9144000" cy="575878"/>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6" name="Text Box 18"/>
          <p:cNvSpPr txBox="1">
            <a:spLocks noChangeArrowheads="1"/>
          </p:cNvSpPr>
          <p:nvPr/>
        </p:nvSpPr>
        <p:spPr bwMode="auto">
          <a:xfrm>
            <a:off x="402026" y="134004"/>
            <a:ext cx="4971450" cy="40007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Sabon LT Std" pitchFamily="18" charset="0"/>
                <a:cs typeface="Arial" pitchFamily="34" charset="0"/>
              </a:rPr>
              <a:t>Anytown Community Hospital</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19"/>
          <p:cNvSpPr>
            <a:spLocks noChangeArrowheads="1"/>
          </p:cNvSpPr>
          <p:nvPr/>
        </p:nvSpPr>
        <p:spPr bwMode="auto">
          <a:xfrm>
            <a:off x="0" y="3700204"/>
            <a:ext cx="9144000" cy="628684"/>
          </a:xfrm>
          <a:prstGeom prst="rect">
            <a:avLst/>
          </a:prstGeom>
          <a:solidFill>
            <a:srgbClr val="003F77"/>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 name="Text Box 20"/>
          <p:cNvSpPr txBox="1">
            <a:spLocks noChangeArrowheads="1"/>
          </p:cNvSpPr>
          <p:nvPr/>
        </p:nvSpPr>
        <p:spPr bwMode="auto">
          <a:xfrm>
            <a:off x="415162" y="3697448"/>
            <a:ext cx="8077200" cy="63144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bg1"/>
                </a:solidFill>
                <a:effectLst/>
                <a:latin typeface="Myriad Pro" pitchFamily="34" charset="0"/>
                <a:cs typeface="Arial" pitchFamily="34" charset="0"/>
              </a:rPr>
              <a:t>[YEAR] STRATEGIC PLANNING RETREAT</a:t>
            </a:r>
            <a:endParaRPr kumimoji="0" lang="en-US" sz="4000" b="0" i="0" u="none" strike="noStrike" cap="none" normalizeH="0" baseline="0" dirty="0">
              <a:ln>
                <a:noFill/>
              </a:ln>
              <a:solidFill>
                <a:schemeClr val="bg1"/>
              </a:solidFill>
              <a:effectLst/>
              <a:latin typeface="Arial" pitchFamily="34" charset="0"/>
              <a:cs typeface="Arial" pitchFamily="34" charset="0"/>
            </a:endParaRPr>
          </a:p>
        </p:txBody>
      </p:sp>
      <p:sp>
        <p:nvSpPr>
          <p:cNvPr id="9" name="Text Box 16"/>
          <p:cNvSpPr txBox="1">
            <a:spLocks noChangeArrowheads="1"/>
          </p:cNvSpPr>
          <p:nvPr/>
        </p:nvSpPr>
        <p:spPr bwMode="auto">
          <a:xfrm>
            <a:off x="5418076" y="6400800"/>
            <a:ext cx="2857155" cy="2857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Myriad Pro" pitchFamily="34" charset="0"/>
                <a:cs typeface="Arial" pitchFamily="34" charset="0"/>
              </a:rPr>
              <a:t>Date, Year</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3810000" y="4629150"/>
            <a:ext cx="4676775" cy="1543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818287"/>
                </a:solidFill>
                <a:effectLst/>
                <a:latin typeface="Sabon LT Std" pitchFamily="18" charset="0"/>
                <a:cs typeface="Arial" pitchFamily="34" charset="0"/>
              </a:rPr>
              <a:t>Shaping</a:t>
            </a:r>
            <a:r>
              <a:rPr kumimoji="0" lang="en-US" sz="2800" b="0" i="0" u="none" strike="noStrike" cap="none" normalizeH="0" dirty="0">
                <a:ln>
                  <a:noFill/>
                </a:ln>
                <a:solidFill>
                  <a:srgbClr val="818287"/>
                </a:solidFill>
                <a:effectLst/>
                <a:latin typeface="Sabon LT Std" pitchFamily="18" charset="0"/>
                <a:cs typeface="Arial" pitchFamily="34" charset="0"/>
              </a:rPr>
              <a:t> the Anytown Community Hospital  Future</a:t>
            </a:r>
            <a:endParaRPr kumimoji="0" lang="en-US" sz="2800" b="0" i="0" u="none" strike="noStrike" cap="none" normalizeH="0" baseline="0" dirty="0">
              <a:ln>
                <a:noFill/>
              </a:ln>
              <a:solidFill>
                <a:srgbClr val="818287"/>
              </a:solidFill>
              <a:effectLst/>
              <a:latin typeface="Sabon LT St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00"/>
                </a:solidFill>
                <a:effectLst/>
                <a:latin typeface="Sabon LT Std" pitchFamily="18" charset="0"/>
                <a:cs typeface="Arial" pitchFamily="34" charset="0"/>
              </a:rPr>
              <a:t>Anytown, </a:t>
            </a:r>
            <a:r>
              <a:rPr kumimoji="0" lang="en-US" sz="1600" b="0" i="1" u="none" strike="noStrike" cap="none" normalizeH="0" baseline="0" dirty="0" err="1">
                <a:ln>
                  <a:noFill/>
                </a:ln>
                <a:solidFill>
                  <a:srgbClr val="000000"/>
                </a:solidFill>
                <a:effectLst/>
                <a:latin typeface="Sabon LT Std" pitchFamily="18" charset="0"/>
                <a:cs typeface="Arial" pitchFamily="34" charset="0"/>
              </a:rPr>
              <a:t>Anystate</a:t>
            </a:r>
            <a:endParaRPr kumimoji="0" lang="en-US" sz="1600" b="0" i="1" u="none" strike="noStrike" cap="none" normalizeH="0" baseline="0" dirty="0">
              <a:ln>
                <a:noFill/>
              </a:ln>
              <a:solidFill>
                <a:srgbClr val="000000"/>
              </a:solidFill>
              <a:effectLst/>
              <a:latin typeface="Sabon LT Std" pitchFamily="18" charset="0"/>
              <a:cs typeface="Arial" pitchFamily="34" charset="0"/>
            </a:endParaRPr>
          </a:p>
        </p:txBody>
      </p:sp>
      <p:pic>
        <p:nvPicPr>
          <p:cNvPr id="257026" name="Picture 2" descr="C:\Users\Valued Customer\Desktop\Vone Documents\TWC\Generic Reports\AC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26" y="4972089"/>
            <a:ext cx="2786063" cy="688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8284320"/>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306512"/>
            <a:ext cx="8382000" cy="3646488"/>
          </a:xfrm>
        </p:spPr>
        <p:txBody>
          <a:bodyPr/>
          <a:lstStyle/>
          <a:p>
            <a:r>
              <a:rPr lang="en-US" sz="4400" dirty="0"/>
              <a:t>How well-informed are you personally to provide the leadership required to respond successfully to reform, and the trends that will shape our community’s health care future?</a:t>
            </a:r>
          </a:p>
        </p:txBody>
      </p:sp>
    </p:spTree>
    <p:custDataLst>
      <p:tags r:id="rId1"/>
    </p:custDataLst>
    <p:extLst>
      <p:ext uri="{BB962C8B-B14F-4D97-AF65-F5344CB8AC3E}">
        <p14:creationId xmlns:p14="http://schemas.microsoft.com/office/powerpoint/2010/main" val="77274332"/>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1306512"/>
            <a:ext cx="8229600" cy="3798888"/>
          </a:xfrm>
        </p:spPr>
        <p:txBody>
          <a:bodyPr/>
          <a:lstStyle/>
          <a:p>
            <a:r>
              <a:rPr lang="en-US" sz="4800" dirty="0"/>
              <a:t>Will the challenges we’ll face in five years require greater or the same governance expertise and effectiveness as today?  Where are the gaps we have?</a:t>
            </a:r>
          </a:p>
        </p:txBody>
      </p:sp>
    </p:spTree>
    <p:custDataLst>
      <p:tags r:id="rId1"/>
    </p:custDataLst>
    <p:extLst>
      <p:ext uri="{BB962C8B-B14F-4D97-AF65-F5344CB8AC3E}">
        <p14:creationId xmlns:p14="http://schemas.microsoft.com/office/powerpoint/2010/main" val="149768996"/>
      </p:ext>
    </p:extLst>
  </p:cSld>
  <p:clrMapOvr>
    <a:masterClrMapping/>
  </p:clrMapOvr>
  <p:transition>
    <p:randomBar/>
  </p:transition>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TPFULLVERSION" val="4.2.3.231"/>
  <p:tag name="DELIMITERS" val="3.1"/>
  <p:tag name="SHOWBARVISIBLE" val="False"/>
  <p:tag name="EXPANDSHOWBAR"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0"/>
  <p:tag name="RACERSMAXDISPLAYED" val="0"/>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False"/>
  <p:tag name="ALWAYSOPENPOLL" val="False"/>
  <p:tag name="CHARTCOLORS" val="1"/>
  <p:tag name="CHARTLABELS" val="1"/>
  <p:tag name="POWERPOINTVERSION" val="12.0"/>
  <p:tag name="ADVANCEDSETTINGSVIEW" val="False"/>
  <p:tag name="LUIDIAENABLED" val="False"/>
  <p:tag name="ISPRING_RESOURCE_PATHS_HASH" val="74483913f4c8fb0b8d97bfa95fc6bb9625d0c5"/>
</p:tagLst>
</file>

<file path=ppt/tags/tag10.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SLIDEORDER" val="2"/>
  <p:tag name="SLIDEGUID" val="23EBC58D9BA14BE693EEB70C67860671"/>
  <p:tag name="DELIMITERS" val="3.1"/>
  <p:tag name="QUESTIONALIAS" val="Which two of the following factors are most critical to Columbia Memorial’s governance success?"/>
  <p:tag name="ANSWERSALIAS" val="Trustees who are well-educated about the challenges and issues that will most affect the hospital’s success|smicln|Trustees who are well-educated about, and adhere to their governance responsibilities|smicln|The ability to be macroleaders vs. micromanagers|smicln|The ability to lead through uncertainty and change|smicln|The ability to renew governance through governance succession planning|smicln|The ability to successfully adapt to health care reform"/>
  <p:tag name="NUMRESPONSES" val="2"/>
  <p:tag name="REVIEWONLY" val="True"/>
  <p:tag name="VALUEFORMAT" val="0"/>
  <p:tag name="VALUES" val="No Value|smicln|No Value|smicln|No Value|smicln|No Value|smicln|No Value|smicln|No Value"/>
  <p:tag name="RESPONSESGATHERED" val="True"/>
  <p:tag name="TOTALRESPONSES" val="19"/>
  <p:tag name="RESPONSECOUNT" val="19"/>
  <p:tag name="SLICED" val="False"/>
  <p:tag name="RESPONSES" val="64;45;41;41;43;61;64;43;41;24;41;41;21;31;41;14;41;41;43;"/>
  <p:tag name="CHARTSTRINGSTD" val="12 2 4 16 1 3"/>
  <p:tag name="CHARTSTRINGREV" val="3 1 16 4 2 12"/>
  <p:tag name="CHARTSTRINGSTDPER" val="0.631578947368421 0.105263157894737 0.210526315789474 0.842105263157895 0.0526315789473684 0.157894736842105"/>
  <p:tag name="CHARTSTRINGREVPER" val="0.157894736842105 0.0526315789473684 0.842105263157895 0.210526315789474 0.105263157894737 0.631578947368421"/>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420"/>
  <p:tag name="FONTSIZE" val="16"/>
  <p:tag name="BULLETTYPE" val="ppBulletArabicPeriod"/>
  <p:tag name="ANSWERTEXT" val="Trustees who are well-educated about the challenges and issues that will most affect the hospital’s success&#10;Trustees who are well-educated about, and adhere to their governance responsibilities&#10;The ability to be macroleaders vs. micromanagers&#10;The ability to lead through uncertainty and change&#10;The ability to renew governance through governance succession planning&#10;The ability to successfully adapt to health care reform"/>
</p:tagLst>
</file>

<file path=ppt/tags/tag12.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3"/>
  <p:tag name="SLIDEGUID" val="7E0C4809AB8C42FCBC495CAF5B36327D"/>
  <p:tag name="QUESTIONALIAS" val="What has the greatest impact on Columbia Memorial’s future success?"/>
  <p:tag name="REVIEWONLY" val="True"/>
  <p:tag name="VALUEFORMAT" val="0"/>
  <p:tag name="ANSWERSALIAS" val="The actions of others that we have no control of|smicln|Our own ability to chart a course that ensures our future success despite the actions of others"/>
  <p:tag name="VALUES" val="No Value|smicln|No Value"/>
  <p:tag name="RESPONSESGATHERED" val="True"/>
  <p:tag name="TOTALRESPONSES" val="19"/>
  <p:tag name="RESPONSECOUNT" val="19"/>
  <p:tag name="SLICED" val="False"/>
  <p:tag name="RESPONSES" val="2;2;2;2;2;2;2;2;2;2;1;2;1;2;1;2;2;2;1;"/>
  <p:tag name="CHARTSTRINGSTD" val="4 15"/>
  <p:tag name="CHARTSTRINGREV" val="15 4"/>
  <p:tag name="CHARTSTRINGSTDPER" val="0.210526315789474 0.789473684210526"/>
  <p:tag name="CHARTSTRINGREVPER" val="0.789473684210526 0.210526315789474"/>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44"/>
  <p:tag name="FONTSIZE" val="24"/>
  <p:tag name="BULLETTYPE" val="ppBulletArabicPeriod"/>
  <p:tag name="ANSWERTEXT" val="The actions of others that we have no control of&#10;Our own ability to chart a course that ensures our future success despite the actions of others"/>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SLIDEORDER" val="2"/>
  <p:tag name="SLIDEGUID" val="D2EB24F9F83B48408FCCC9F31BDE6F98"/>
  <p:tag name="DELIMITERS" val="3.1"/>
  <p:tag name="ANSWERSALIAS" val="Improving quality outcomes|smicln|Strengthening the hospital’s community reputation|smicln|Nurturing an organizational culture of excellence and performance|smicln|Improving efficiency and effectiveness|smicln|Improving our financial strength|smicln|Increasing growth and market share|smicln|Coping with the unknowns of health care reform|smicln|Improving patient and customer service|smicln|Building physician alignment and loyalty|smicln|Combatting competitive threats "/>
  <p:tag name="NUMRESPONSES" val="3"/>
  <p:tag name="QUESTIONALIAS" val="Which three issues are most important to Columbia Memorial’s future?"/>
  <p:tag name="VALUEFORMAT" val="0"/>
  <p:tag name="VALUES" val="No Value|smicln|No Value|smicln|No Value|smicln|No Value|smicln|No Value|smicln|No Value|smicln|No Value|smicln|No Value|smicln|No Value|smicln|No Value"/>
  <p:tag name="RESPONSESGATHERED" val="True"/>
  <p:tag name="TOTALRESPONSES" val="19"/>
  <p:tag name="RESPONSECOUNT" val="19"/>
  <p:tag name="SLICED" val="False"/>
  <p:tag name="RESPONSES" val="913;127;501;162;832;834;231;361;621;621;631;851;921;421;321;851;921;351;421;"/>
  <p:tag name="CHARTSTRINGSTD" val="17 11 8 3 4 5 1 4 3 1"/>
  <p:tag name="CHARTSTRINGREV" val="1 3 4 1 5 4 3 8 11 17"/>
  <p:tag name="CHARTSTRINGSTDPER" val="0.894736842105263 0.578947368421053 0.421052631578947 0.157894736842105 0.210526315789474 0.263157894736842 0.0526315789473684 0.210526315789474 0.157894736842105 0.0526315789473684"/>
  <p:tag name="CHARTSTRINGREVPER" val="0.0526315789473684 0.157894736842105 0.210526315789474 0.0526315789473684 0.263157894736842 0.210526315789474 0.157894736842105 0.421052631578947 0.578947368421053 0.894736842105263"/>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10"/>
  <p:tag name="TEXTLENGTH" val="408"/>
  <p:tag name="FONTSIZE" val="16"/>
  <p:tag name="BULLETTYPE" val="ppBulletArabicPeriod"/>
  <p:tag name="ANSWERTEXT" val="Improving quality outcomes&#10;Strengthening the hospital’s community reputation&#10;Nurturing an organizational culture of excellence and performance&#10;Improving efficiency and effectiveness&#10;Improving our financial strength&#10;Increasing growth and market share&#10;Coping with the unknowns of health care reform&#10;Improving patient and customer service&#10;Building physician alignment and loyalty&#10;Combatting competitive threats "/>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3"/>
  <p:tag name="SLIDEGUID" val="D87A6AFD0CD14C069AA372578FF586D1"/>
  <p:tag name="QUESTIONALIAS" val="Which three strengths are most important to maximize to ensure Columbia Memorial’s ability to be successful?"/>
  <p:tag name="ANSWERSALIAS" val="Strong, committed and experienced staff|smicln|Geographic isolation from competitors|smicln|Strong leadership team|smicln|Updated and expanded facilities and equipment|smicln|Physician integration|smicln|High quality|smicln|Broad range of services|smicln|Community focus"/>
  <p:tag name="NUMRESPONSES" val="3"/>
  <p:tag name="VALUEFORMAT" val="0"/>
  <p:tag name="VALUES" val="No Value|smicln|No Value|smicln|No Value|smicln|No Value|smicln|No Value|smicln|No Value|smicln|No Value|smicln|No Value"/>
  <p:tag name="RESPONSECOUNT" val="4"/>
  <p:tag name="SLICED" val="False"/>
  <p:tag name="RESPONSES" val="741;741;321;654;"/>
  <p:tag name="CHARTSTRINGSTD" val="3 1 1 3 1 1 2 0"/>
  <p:tag name="CHARTSTRINGREV" val="0 2 1 1 3 1 1 3"/>
  <p:tag name="CHARTSTRINGSTDPER" val="0.75 0.25 0.25 0.75 0.25 0.25 0.5 0"/>
  <p:tag name="CHARTSTRINGREVPER" val="0 0.5 0.25 0.25 0.75 0.25 0.25 0.75"/>
  <p:tag name="RESPONSESGATHERED" val="False"/>
  <p:tag name="TOTALRESPONSES" val="0"/>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OLDNUMANSWERS" val="8"/>
  <p:tag name="TEXTLENGTH" val="221"/>
  <p:tag name="FONTSIZE" val="16"/>
  <p:tag name="BULLETTYPE" val="ppBulletArabicPeriod"/>
  <p:tag name="ANSWERTEXT" val="Strong, committed and experienced staff&#10;Geographic isolation from competitors&#10;Strong leadership team&#10;Updated and expanded facilities and equipment&#10;Physician integration&#10;High quality&#10;Broad range of services&#10;Community focus"/>
</p:tagLst>
</file>

<file path=ppt/tags/tag29.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4"/>
  <p:tag name="SLIDEGUID" val="404C7FB95A74418297DC7A9D825E3D25"/>
  <p:tag name="QUESTIONALIAS" val="Which three weaknesses are most important to minimize or eliminate to ensure Columbia Memorial’s ability to be successful?"/>
  <p:tag name="ANSWERSALIAS" val="Poor historical reputation and public relations with the community|smicln|Weak financial strength|smicln|Challenging payer mix with too much reliance on government payers|smicln|Aging facilities and equipment|smicln|Competition|smicln|Collaboration barriers|smicln|Long emergency department waiting times|smicln|Information technology challenges"/>
  <p:tag name="NUMRESPONSES" val="3"/>
  <p:tag name="VALUEFORMAT" val="0"/>
  <p:tag name="VALUES" val="No Value|smicln|No Value|smicln|No Value|smicln|No Value|smicln|No Value|smicln|No Value|smicln|No Value|smicln|No Value"/>
  <p:tag name="RESPONSESGATHERED" val="True"/>
  <p:tag name="TOTALRESPONSES" val="19"/>
  <p:tag name="RESPONSECOUNT" val="19"/>
  <p:tag name="SLICED" val="False"/>
  <p:tag name="RESPONSES" val="813;351;528;1;281;241;651;274;851;631;517;521;871;213;721;728;821;821;815;"/>
  <p:tag name="CHARTSTRINGSTD" val="16 10 4 2 7 2 5 9"/>
  <p:tag name="CHARTSTRINGREV" val="9 5 2 7 2 4 10 16"/>
  <p:tag name="CHARTSTRINGSTDPER" val="0.842105263157895 0.526315789473684 0.210526315789474 0.105263157894737 0.368421052631579 0.105263157894737 0.263157894736842 0.473684210526316"/>
  <p:tag name="CHARTSTRINGREVPER" val="0.473684210526316 0.263157894736842 0.105263157894737 0.368421052631579 0.105263157894737 0.210526315789474 0.526315789473684 0.842105263157895"/>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8"/>
  <p:tag name="TEXTLENGTH" val="296"/>
  <p:tag name="FONTSIZE" val="16"/>
  <p:tag name="BULLETTYPE" val="ppBulletArabicPeriod"/>
  <p:tag name="ANSWERTEXT" val="Poor historical reputation and public relations with the community&#10;Weak financial strength&#10;Challenging payer mix with too much reliance on government payers&#10;Aging facilities and equipment&#10;Competition&#10;Collaboration barriers&#10;Long emergency department waiting times&#10;Information technology challenges"/>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4"/>
  <p:tag name="SLIDEGUID" val="1C25F90DC9DC4BF2ADD800B984E6D1A8"/>
  <p:tag name="QUESTIONALIAS" val="How well-prepared is Columbia Memorial to respond successfully to the uncertainties that lie ahead?"/>
  <p:tag name="ANSWERSALIAS" val="Very well prepared|smicln|Pretty well prepared|smicln|Not well prepared"/>
  <p:tag name="VALUEFORMAT" val="0"/>
  <p:tag name="REVIEWONLY" val="False"/>
  <p:tag name="VALUES" val="No Value|smicln|No Value|smicln|No Value"/>
  <p:tag name="RESPONSESGATHERED" val="True"/>
  <p:tag name="TOTALRESPONSES" val="15"/>
  <p:tag name="RESPONSECOUNT" val="15"/>
  <p:tag name="SLICED" val="False"/>
  <p:tag name="RESPONSES" val="2;1;2;2;-;2;-;-;2;2;1;2;2;2;2;-;2;2;2;"/>
  <p:tag name="CHARTSTRINGSTD" val="2 13 0"/>
  <p:tag name="CHARTSTRINGREV" val="0 13 2"/>
  <p:tag name="CHARTSTRINGSTDPER" val="0.133333333333333 0.866666666666667 0"/>
  <p:tag name="CHARTSTRINGREVPER" val="0 0.866666666666667 0.133333333333333"/>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5"/>
  <p:tag name="SLIDEGUID" val="75D48F0149F3471DA3B7B7AD936ADE05"/>
  <p:tag name="QUESTIONALIAS" val="How well-informed are you personally to provide the leadership required to respond successfully to reform, and the trends that will shape Columbia Memorial’s future?"/>
  <p:tag name="ANSWERSALIAS" val="Very well-informed|smicln|Pretty well-informed|smicln|Not as well-informed as I need to be"/>
  <p:tag name="REVIEWONLY" val="True"/>
  <p:tag name="VALUEFORMAT" val="0"/>
  <p:tag name="RESPONSESGATHERED" val="True"/>
  <p:tag name="TOTALRESPONSES" val="19"/>
  <p:tag name="RESPONSECOUNT" val="19"/>
  <p:tag name="SLICED" val="False"/>
  <p:tag name="RESPONSES" val="2;3;2;2;3;3;3;1;3;2;2;3;3;2;3;1;3;3;2;"/>
  <p:tag name="CHARTSTRINGSTD" val="2 7 10"/>
  <p:tag name="CHARTSTRINGREV" val="10 7 2"/>
  <p:tag name="CHARTSTRINGSTDPER" val="0.105263157894737 0.368421052631579 0.526315789473684"/>
  <p:tag name="CHARTSTRINGREVPER" val="0.526315789473684 0.368421052631579 0.105263157894737"/>
  <p:tag name="VALUES" val="No Value|smicln|No Value|smicln|No Value"/>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7"/>
  <p:tag name="SLIDEGUID" val="9066241BD5B0431B8A152F2E2069BCE4"/>
  <p:tag name="QUESTIONALIAS" val="Will the challenges Columbia Memorial will face in five years require greater or the same governance expertise and effectiveness as today?"/>
  <p:tag name="ANSWERSALIAS" val="Our challenges will require greater expertise and effectiveness|smicln|Our challenges will require the same expertise and effectiveness, but not necessarily more"/>
  <p:tag name="VALUES" val="No Value|smicln|No Value"/>
  <p:tag name="REVIEWONLY" val="True"/>
  <p:tag name="VALUEFORMAT" val="0"/>
  <p:tag name="RESPONSESGATHERED" val="True"/>
  <p:tag name="TOTALRESPONSES" val="18"/>
  <p:tag name="RESPONSECOUNT" val="18"/>
  <p:tag name="SLICED" val="False"/>
  <p:tag name="RESPONSES" val="1;-;1;2;1;1;1;1;1;1;1;1;1;1;1;1;1;1;1;"/>
  <p:tag name="CHARTSTRINGSTD" val="17 1"/>
  <p:tag name="CHARTSTRINGREV" val="1 17"/>
  <p:tag name="CHARTSTRINGSTDPER" val="0.944444444444444 0.0555555555555556"/>
  <p:tag name="CHARTSTRINGREVPER" val="0.0555555555555556 0.944444444444444"/>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6"/>
  <p:tag name="SLIDEGUID" val="0F1CFF820BCB41A3A727A40B763483C2"/>
  <p:tag name="QUESTIONALIAS" val="How critical is governance leadership improvement to Columbia Memorial’s success?"/>
  <p:tag name="ANSWERSALIAS" val="Vital and critical|smicln|Important, but not critical|smicln|Somewhat important"/>
  <p:tag name="REVIEWONLY" val="True"/>
  <p:tag name="VALUEFORMAT" val="0"/>
  <p:tag name="VALUES" val="No Value|smicln|No Value|smicln|No Value"/>
  <p:tag name="RESPONSESGATHERED" val="True"/>
  <p:tag name="TOTALRESPONSES" val="17"/>
  <p:tag name="RESPONSECOUNT" val="17"/>
  <p:tag name="SLICED" val="False"/>
  <p:tag name="RESPONSES" val="1;2;1;2;-;1;1;-;1;1;1;1;1;1;1;2;1;1;1;"/>
  <p:tag name="CHARTSTRINGSTD" val="14 3 0"/>
  <p:tag name="CHARTSTRINGREV" val="0 3 14"/>
  <p:tag name="CHARTSTRINGSTDPER" val="0.823529411764706 0.176470588235294 0"/>
  <p:tag name="CHARTSTRINGREVPER" val="0 0.176470588235294 0.823529411764706"/>
</p:tagLst>
</file>

<file path=ppt/tags/tag9.xml><?xml version="1.0" encoding="utf-8"?>
<p:tagLst xmlns:a="http://schemas.openxmlformats.org/drawingml/2006/main" xmlns:r="http://schemas.openxmlformats.org/officeDocument/2006/relationships" xmlns:p="http://schemas.openxmlformats.org/presentationml/2006/main">
  <p:tag name="SLIDEID" val="C550BB110AD24A64B31B3403ECE281C2"/>
  <p:tag name="SLIDETYPE" val="Q"/>
  <p:tag name="DEMOGRAPHIC" val="False"/>
  <p:tag name="SPEEDSCORING" val="False"/>
  <p:tag name="CORRECTPOINTVALUE" val="100"/>
  <p:tag name="INCORRECTPOINTVALUE" val="0"/>
  <p:tag name="CHARTLABELS" val="1"/>
  <p:tag name="DELIMITERS" val="3.1"/>
  <p:tag name="SLIDEORDER" val="7"/>
  <p:tag name="SLIDEGUID" val="4B112FB3C8CC43EF850CF0920DC65C38"/>
  <p:tag name="QUESTIONALIAS" val="Does the board hold itself directly accountable for Columbia Memorial’s success?"/>
  <p:tag name="REVIEWONLY" val="True"/>
  <p:tag name="VALUEFORMAT" val="0"/>
  <p:tag name="ANSWERSALIAS" val="Yes, this accountability is reflected in our bylaws and job description|smicln|Our accountability isn’t reflected in writing, but it’s understood|smicln|No, we don’t hold ourselves directly accountable|smicln|Don’t Know"/>
  <p:tag name="VALUES" val="No Value|smicln|No Value|smicln|No Value|smicln|No Value"/>
  <p:tag name="RESPONSESGATHERED" val="True"/>
  <p:tag name="TOTALRESPONSES" val="18"/>
  <p:tag name="RESPONSECOUNT" val="18"/>
  <p:tag name="SLICED" val="False"/>
  <p:tag name="RESPONSES" val="4;-;1;1;4;2;1;1;1;1;1;2;3;1;1;2;4;2;3;"/>
  <p:tag name="CHARTSTRINGSTD" val="9 4 2 3"/>
  <p:tag name="CHARTSTRINGREV" val="3 2 4 9"/>
  <p:tag name="CHARTSTRINGSTDPER" val="0.5 0.222222222222222 0.111111111111111 0.166666666666667"/>
  <p:tag name="CHARTSTRINGREVPER" val="0.166666666666667 0.111111111111111 0.222222222222222 0.5"/>
</p:tagLst>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38100" cap="flat" cmpd="sng" algn="ctr">
          <a:solidFill>
            <a:srgbClr val="FF9933"/>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38100" cap="flat" cmpd="sng" algn="ctr">
          <a:solidFill>
            <a:srgbClr val="FF9933"/>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3500</TotalTime>
  <Words>2986</Words>
  <Application>Microsoft Office PowerPoint</Application>
  <PresentationFormat>On-screen Show (4:3)</PresentationFormat>
  <Paragraphs>415</Paragraphs>
  <Slides>70</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70</vt:i4>
      </vt:variant>
    </vt:vector>
  </HeadingPairs>
  <TitlesOfParts>
    <vt:vector size="87" baseType="lpstr">
      <vt:lpstr>Arial</vt:lpstr>
      <vt:lpstr>Arial Black</vt:lpstr>
      <vt:lpstr>Arial Narrow</vt:lpstr>
      <vt:lpstr>Calibri</vt:lpstr>
      <vt:lpstr>Myriad Pro</vt:lpstr>
      <vt:lpstr>Myriad Pro Black</vt:lpstr>
      <vt:lpstr>Sabon LT Std</vt:lpstr>
      <vt:lpstr>Times New Roman</vt:lpstr>
      <vt:lpstr>Office Theme</vt:lpstr>
      <vt:lpstr>1_Office Theme</vt:lpstr>
      <vt:lpstr>5_Office Theme</vt:lpstr>
      <vt:lpstr>7_Office Theme</vt:lpstr>
      <vt:lpstr>2_Office Theme</vt:lpstr>
      <vt:lpstr>3_Office Theme</vt:lpstr>
      <vt:lpstr>6_Office Theme</vt:lpstr>
      <vt:lpstr>4_Office Theme</vt:lpstr>
      <vt:lpstr>5_Custom Design</vt:lpstr>
      <vt:lpstr>PowerPoint Presentation</vt:lpstr>
      <vt:lpstr>On Our Agenda…</vt:lpstr>
      <vt:lpstr>Retreat Outcomes</vt:lpstr>
      <vt:lpstr>PowerPoint Presentation</vt:lpstr>
      <vt:lpstr>Strategic Questions to be Addressed Today</vt:lpstr>
      <vt:lpstr>Where Are We:  Critical Strategic Questions</vt:lpstr>
      <vt:lpstr>How well-prepared are we to respond successfully to the uncertainties that lie ahead?</vt:lpstr>
      <vt:lpstr>How well-informed are you personally to provide the leadership required to respond successfully to reform, and the trends that will shape our community’s health care future?</vt:lpstr>
      <vt:lpstr>Will the challenges we’ll face in five years require greater or the same governance expertise and effectiveness as today?  Where are the gaps we have?</vt:lpstr>
      <vt:lpstr>How critical is governance leadership improvement to our organization’s success?</vt:lpstr>
      <vt:lpstr>Does the board hold itself directly accountable for our organization’s success?</vt:lpstr>
      <vt:lpstr>Which two of the following factors are most critical to our governance success?</vt:lpstr>
      <vt:lpstr>What has the greatest impact on our future success?</vt:lpstr>
      <vt:lpstr>The Anytown Community Mission, Vision and Values</vt:lpstr>
      <vt:lpstr>The Anytown Community Hospital Mission</vt:lpstr>
      <vt:lpstr>Is this a powerful, distinctive and compelling statement of Anytown Community’s core purpose?</vt:lpstr>
      <vt:lpstr>The Anytown Community Hospital Vision</vt:lpstr>
      <vt:lpstr>Does the vision define the future Anytown Community is seeking to achieve?</vt:lpstr>
      <vt:lpstr>Exhibiting Anytown Community’s Core Values</vt:lpstr>
      <vt:lpstr>Other Values to Promote</vt:lpstr>
      <vt:lpstr>Anytown Community’s Strategic Challenges, Strengths and Weaknesses</vt:lpstr>
      <vt:lpstr>Leaders identified many issues facing the organization</vt:lpstr>
      <vt:lpstr>Leaders identified many issues facing the organization</vt:lpstr>
      <vt:lpstr>Which three issues are most important to Anytown Community’s future?</vt:lpstr>
      <vt:lpstr>Anytown Community Hospital Strengths and Weaknesses</vt:lpstr>
      <vt:lpstr>Which three strengths are most important to maximize to ensure Anytown Community’s ability to be successful?</vt:lpstr>
      <vt:lpstr>Which three weaknesses are most important to minimize or eliminate to ensure Anytown Community’s ability to be successful?</vt:lpstr>
      <vt:lpstr>Framing the Future: Anytown Community Strategic Priorities</vt:lpstr>
      <vt:lpstr>Accomplishments Over the Next Five Years</vt:lpstr>
      <vt:lpstr>2020: The Anytown Community Vision</vt:lpstr>
      <vt:lpstr>Competitiveness and Market Strength</vt:lpstr>
      <vt:lpstr>Governing Leadership</vt:lpstr>
      <vt:lpstr>Governing Leadership</vt:lpstr>
      <vt:lpstr>Public Trust and Confidence</vt:lpstr>
      <vt:lpstr>Quality</vt:lpstr>
      <vt:lpstr>Patient Safety</vt:lpstr>
      <vt:lpstr>Financial Strength</vt:lpstr>
      <vt:lpstr>Community Partnerships and Relationships</vt:lpstr>
      <vt:lpstr>Community Health Improvement</vt:lpstr>
      <vt:lpstr>Physician Partnerships and Relationships</vt:lpstr>
      <vt:lpstr>Efficiency and Effectiveness</vt:lpstr>
      <vt:lpstr>Efficiency and Effectiveness</vt:lpstr>
      <vt:lpstr>Customer Service</vt:lpstr>
      <vt:lpstr>Workforce</vt:lpstr>
      <vt:lpstr>Anytown Community as America’s Top Hospital in 5 years</vt:lpstr>
      <vt:lpstr>America’s Top Hospital</vt:lpstr>
      <vt:lpstr>Critical Factors in Anytown Community’s Success</vt:lpstr>
      <vt:lpstr>Critical Success Factors for the Next Five Years</vt:lpstr>
      <vt:lpstr>Community Accountability – Higher Rated</vt:lpstr>
      <vt:lpstr>Community Accountability – Lower Rated</vt:lpstr>
      <vt:lpstr>Quality/Patient Safety/Customer Service</vt:lpstr>
      <vt:lpstr>Financial Performance</vt:lpstr>
      <vt:lpstr>Leadership – Higher Rated</vt:lpstr>
      <vt:lpstr>Leadership – Lower Rated</vt:lpstr>
      <vt:lpstr>Strategic Planning</vt:lpstr>
      <vt:lpstr>Other Factors Critical to Success in the Next Five Years</vt:lpstr>
      <vt:lpstr>Critical Success Factors for the Next Year</vt:lpstr>
      <vt:lpstr>Governance Improvement Areas</vt:lpstr>
      <vt:lpstr>Foundation for the Future: Strategic Pillars of Success</vt:lpstr>
      <vt:lpstr>Anytown Community Strategic Pillars</vt:lpstr>
      <vt:lpstr>Strategic Pillars</vt:lpstr>
      <vt:lpstr>Breakout Groups</vt:lpstr>
      <vt:lpstr>Breakout Group 1</vt:lpstr>
      <vt:lpstr>Breakout Group 2</vt:lpstr>
      <vt:lpstr>Breakout Group 3</vt:lpstr>
      <vt:lpstr>Strategic Questions to be Addressed by Breakout Groups</vt:lpstr>
      <vt:lpstr>Breakout Group Presentations and Discussion</vt:lpstr>
      <vt:lpstr>Ratings of Importance of Strategic Directions</vt:lpstr>
      <vt:lpstr>Wrap-Up and Next Steps</vt:lpstr>
      <vt:lpstr>PowerPoint Presentation</vt:lpstr>
    </vt:vector>
  </TitlesOfParts>
  <Company>The Walker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Walker</dc:creator>
  <cp:lastModifiedBy>Evelyn Gutierrez</cp:lastModifiedBy>
  <cp:revision>185</cp:revision>
  <cp:lastPrinted>2016-02-03T19:15:47Z</cp:lastPrinted>
  <dcterms:created xsi:type="dcterms:W3CDTF">2010-09-13T21:55:16Z</dcterms:created>
  <dcterms:modified xsi:type="dcterms:W3CDTF">2019-03-21T19:36:42Z</dcterms:modified>
</cp:coreProperties>
</file>